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2"/>
  </p:notesMasterIdLst>
  <p:sldIdLst>
    <p:sldId id="325" r:id="rId2"/>
    <p:sldId id="326" r:id="rId3"/>
    <p:sldId id="261" r:id="rId4"/>
    <p:sldId id="332" r:id="rId5"/>
    <p:sldId id="277" r:id="rId6"/>
    <p:sldId id="1796" r:id="rId7"/>
    <p:sldId id="1797" r:id="rId8"/>
    <p:sldId id="278" r:id="rId9"/>
    <p:sldId id="260" r:id="rId10"/>
    <p:sldId id="279" r:id="rId11"/>
    <p:sldId id="285" r:id="rId12"/>
    <p:sldId id="286" r:id="rId13"/>
    <p:sldId id="2515" r:id="rId14"/>
    <p:sldId id="287" r:id="rId15"/>
    <p:sldId id="293" r:id="rId16"/>
    <p:sldId id="292" r:id="rId17"/>
    <p:sldId id="330" r:id="rId18"/>
    <p:sldId id="1798" r:id="rId19"/>
    <p:sldId id="329" r:id="rId20"/>
    <p:sldId id="288" r:id="rId21"/>
    <p:sldId id="289" r:id="rId22"/>
    <p:sldId id="290" r:id="rId23"/>
    <p:sldId id="274" r:id="rId24"/>
    <p:sldId id="291" r:id="rId25"/>
    <p:sldId id="281" r:id="rId26"/>
    <p:sldId id="1799" r:id="rId27"/>
    <p:sldId id="8419" r:id="rId28"/>
    <p:sldId id="8421" r:id="rId29"/>
    <p:sldId id="8427" r:id="rId30"/>
    <p:sldId id="8420" r:id="rId31"/>
    <p:sldId id="8422" r:id="rId32"/>
    <p:sldId id="8424" r:id="rId33"/>
    <p:sldId id="8425" r:id="rId34"/>
    <p:sldId id="8426" r:id="rId35"/>
    <p:sldId id="8418" r:id="rId36"/>
    <p:sldId id="1795" r:id="rId37"/>
    <p:sldId id="276" r:id="rId38"/>
    <p:sldId id="283" r:id="rId39"/>
    <p:sldId id="284" r:id="rId40"/>
    <p:sldId id="327"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13131"/>
    <a:srgbClr val="F8F8F8"/>
    <a:srgbClr val="71717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994" autoAdjust="0"/>
    <p:restoredTop sz="81219" autoAdjust="0"/>
  </p:normalViewPr>
  <p:slideViewPr>
    <p:cSldViewPr snapToGrid="0">
      <p:cViewPr varScale="1">
        <p:scale>
          <a:sx n="103" d="100"/>
          <a:sy n="103" d="100"/>
        </p:scale>
        <p:origin x="1314" y="10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3-11T14:14:12.822"/>
    </inkml:context>
    <inkml:brush xml:id="br0">
      <inkml:brushProperty name="width" value="0.1" units="cm"/>
      <inkml:brushProperty name="height" value="0.1" units="cm"/>
      <inkml:brushProperty name="color" value="#6A2C91"/>
      <inkml:brushProperty name="ignorePressure" value="1"/>
    </inkml:brush>
  </inkml:definitions>
  <inkml:trace contextRef="#ctx0" brushRef="#br0">1 1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3-11T14:14:12.823"/>
    </inkml:context>
    <inkml:brush xml:id="br0">
      <inkml:brushProperty name="width" value="0.1" units="cm"/>
      <inkml:brushProperty name="height" value="0.1" units="cm"/>
      <inkml:brushProperty name="color" value="#6A2C91"/>
      <inkml:brushProperty name="ignorePressure" value="1"/>
    </inkml:brush>
  </inkml:definitions>
  <inkml:trace contextRef="#ctx0" brushRef="#br0">1 1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3-11T14:14:12.824"/>
    </inkml:context>
    <inkml:brush xml:id="br0">
      <inkml:brushProperty name="width" value="0.1" units="cm"/>
      <inkml:brushProperty name="height" value="0.1" units="cm"/>
      <inkml:brushProperty name="color" value="#6A2C91"/>
      <inkml:brushProperty name="ignorePressure" value="1"/>
    </inkml:brush>
  </inkml:definitions>
  <inkml:trace contextRef="#ctx0" brushRef="#br0">1 1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62C66B6-8005-43F3-9A3A-43C51FF373BB}" type="datetimeFigureOut">
              <a:rPr lang="en-US" smtClean="0"/>
              <a:t>3/9/2021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3A82D5B-3CB3-42EA-B4C3-3CE82A6E669A}" type="slidenum">
              <a:rPr lang="en-US" smtClean="0"/>
              <a:t>‹#›</a:t>
            </a:fld>
            <a:endParaRPr lang="en-US"/>
          </a:p>
        </p:txBody>
      </p:sp>
    </p:spTree>
    <p:extLst>
      <p:ext uri="{BB962C8B-B14F-4D97-AF65-F5344CB8AC3E}">
        <p14:creationId xmlns:p14="http://schemas.microsoft.com/office/powerpoint/2010/main" val="9338146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docs.microsoft.com/it-it/dotnet/api/xamarin.forms.view"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dotnet.microsoft.com/apps/xamarin/customers" TargetMode="External"/><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dotnet.microsoft.com/apps/xamarin" TargetMode="External"/><Relationship Id="rId2" Type="http://schemas.openxmlformats.org/officeDocument/2006/relationships/slide" Target="../slides/slide8.xml"/><Relationship Id="rId1" Type="http://schemas.openxmlformats.org/officeDocument/2006/relationships/notesMaster" Target="../notesMasters/notesMaster1.xml"/><Relationship Id="rId4" Type="http://schemas.openxmlformats.org/officeDocument/2006/relationships/hyperlink" Target="https://dotnet.microsoft.com/learn/dotnet/what-is-dotnet" TargetMode="Externa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dotnet.microsoft.com/apps/xamarin" TargetMode="External"/><Relationship Id="rId2" Type="http://schemas.openxmlformats.org/officeDocument/2006/relationships/slide" Target="../slides/slide9.xml"/><Relationship Id="rId1" Type="http://schemas.openxmlformats.org/officeDocument/2006/relationships/notesMaster" Target="../notesMasters/notesMaster1.xml"/><Relationship Id="rId4" Type="http://schemas.openxmlformats.org/officeDocument/2006/relationships/hyperlink" Target="https://dotnet.microsoft.com/learn/dotnet/what-is-dotnet"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9564712457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9564712457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No matter the underlying technology, the importance is on code sharing</a:t>
            </a:r>
            <a:endParaRPr dirty="0"/>
          </a:p>
        </p:txBody>
      </p:sp>
    </p:spTree>
    <p:extLst>
      <p:ext uri="{BB962C8B-B14F-4D97-AF65-F5344CB8AC3E}">
        <p14:creationId xmlns:p14="http://schemas.microsoft.com/office/powerpoint/2010/main" val="11849101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rPr>
              <a:t>Views are user-interface objects such as labels, buttons, and sliders that are commonly known as </a:t>
            </a:r>
            <a:r>
              <a:rPr lang="en-US" i="1" dirty="0">
                <a:effectLst/>
              </a:rPr>
              <a:t>controls</a:t>
            </a:r>
            <a:r>
              <a:rPr lang="en-US" dirty="0">
                <a:effectLst/>
              </a:rPr>
              <a:t> or </a:t>
            </a:r>
            <a:r>
              <a:rPr lang="en-US" i="1" dirty="0">
                <a:effectLst/>
              </a:rPr>
              <a:t>widgets</a:t>
            </a:r>
            <a:r>
              <a:rPr lang="en-US" dirty="0">
                <a:effectLst/>
              </a:rPr>
              <a:t> in other graphical programming environments.</a:t>
            </a:r>
            <a:r>
              <a:rPr lang="en-US" dirty="0"/>
              <a:t> </a:t>
            </a:r>
            <a:r>
              <a:rPr lang="en-US" dirty="0">
                <a:effectLst/>
              </a:rPr>
              <a:t>The views supported by Xamarin.Forms all derive from the </a:t>
            </a:r>
            <a:r>
              <a:rPr lang="en-US" dirty="0">
                <a:effectLst/>
                <a:hlinkClick r:id="rId3"/>
              </a:rPr>
              <a:t>View</a:t>
            </a:r>
            <a:r>
              <a:rPr lang="en-US" dirty="0">
                <a:effectLst/>
              </a:rPr>
              <a:t> class.</a:t>
            </a:r>
            <a:r>
              <a:rPr lang="en-US" dirty="0"/>
              <a:t> </a:t>
            </a:r>
            <a:r>
              <a:rPr lang="en-US" dirty="0">
                <a:effectLst/>
              </a:rPr>
              <a:t>T</a:t>
            </a:r>
            <a:endParaRPr lang="en-US" dirty="0"/>
          </a:p>
        </p:txBody>
      </p:sp>
      <p:sp>
        <p:nvSpPr>
          <p:cNvPr id="4" name="Slide Number Placeholder 3"/>
          <p:cNvSpPr>
            <a:spLocks noGrp="1"/>
          </p:cNvSpPr>
          <p:nvPr>
            <p:ph type="sldNum" sz="quarter" idx="5"/>
          </p:nvPr>
        </p:nvSpPr>
        <p:spPr/>
        <p:txBody>
          <a:bodyPr/>
          <a:lstStyle/>
          <a:p>
            <a:fld id="{045E74FF-B95A-3049-B6BA-741949CDE00C}" type="slidenum">
              <a:rPr lang="en-US" smtClean="0"/>
              <a:t>15</a:t>
            </a:fld>
            <a:endParaRPr lang="en-US"/>
          </a:p>
        </p:txBody>
      </p:sp>
    </p:spTree>
    <p:extLst>
      <p:ext uri="{BB962C8B-B14F-4D97-AF65-F5344CB8AC3E}">
        <p14:creationId xmlns:p14="http://schemas.microsoft.com/office/powerpoint/2010/main" val="21501732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45E74FF-B95A-3049-B6BA-741949CDE00C}" type="slidenum">
              <a:rPr lang="en-US" smtClean="0"/>
              <a:t>16</a:t>
            </a:fld>
            <a:endParaRPr lang="en-US"/>
          </a:p>
        </p:txBody>
      </p:sp>
    </p:spTree>
    <p:extLst>
      <p:ext uri="{BB962C8B-B14F-4D97-AF65-F5344CB8AC3E}">
        <p14:creationId xmlns:p14="http://schemas.microsoft.com/office/powerpoint/2010/main" val="1642936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9564712457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9564712457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Xamarin.Forms Today - version</a:t>
            </a:r>
            <a:endParaRPr dirty="0"/>
          </a:p>
        </p:txBody>
      </p:sp>
    </p:spTree>
    <p:extLst>
      <p:ext uri="{BB962C8B-B14F-4D97-AF65-F5344CB8AC3E}">
        <p14:creationId xmlns:p14="http://schemas.microsoft.com/office/powerpoint/2010/main" val="25305899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9564712457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9564712457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Xamarin.Forms</a:t>
            </a:r>
            <a:endParaRPr dirty="0"/>
          </a:p>
        </p:txBody>
      </p:sp>
    </p:spTree>
    <p:extLst>
      <p:ext uri="{BB962C8B-B14F-4D97-AF65-F5344CB8AC3E}">
        <p14:creationId xmlns:p14="http://schemas.microsoft.com/office/powerpoint/2010/main" val="31850708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9564712457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9564712457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dirty="0">
                <a:effectLst/>
              </a:rPr>
              <a:t>A single place to describe the visual hierarchy of an application.</a:t>
            </a:r>
            <a:endParaRPr lang="en-US" dirty="0"/>
          </a:p>
          <a:p>
            <a:r>
              <a:rPr lang="en-US" dirty="0">
                <a:effectLst/>
              </a:rPr>
              <a:t>A common navigation user experience.</a:t>
            </a:r>
            <a:endParaRPr lang="en-US" dirty="0"/>
          </a:p>
          <a:p>
            <a:r>
              <a:rPr lang="en-US" dirty="0">
                <a:effectLst/>
              </a:rPr>
              <a:t>A URI-based navigation scheme that permits navigation to any page in the application.</a:t>
            </a:r>
            <a:endParaRPr lang="en-US" dirty="0"/>
          </a:p>
          <a:p>
            <a:r>
              <a:rPr lang="en-US" dirty="0">
                <a:effectLst/>
              </a:rPr>
              <a:t>An integrated search handler.</a:t>
            </a:r>
            <a:endParaRPr lang="en-US" dirty="0"/>
          </a:p>
          <a:p>
            <a:r>
              <a:rPr lang="en-US" dirty="0">
                <a:effectLst/>
              </a:rPr>
              <a:t>In addition, Shell applications benefit from an increased rendering speed, and reduced memory consumption.</a:t>
            </a:r>
            <a:endParaRPr lang="en-US" dirty="0"/>
          </a:p>
        </p:txBody>
      </p:sp>
    </p:spTree>
    <p:extLst>
      <p:ext uri="{BB962C8B-B14F-4D97-AF65-F5344CB8AC3E}">
        <p14:creationId xmlns:p14="http://schemas.microsoft.com/office/powerpoint/2010/main" val="36127236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9564712457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9564712457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Xamarin.Forms Today - version</a:t>
            </a:r>
            <a:endParaRPr dirty="0"/>
          </a:p>
        </p:txBody>
      </p:sp>
    </p:spTree>
    <p:extLst>
      <p:ext uri="{BB962C8B-B14F-4D97-AF65-F5344CB8AC3E}">
        <p14:creationId xmlns:p14="http://schemas.microsoft.com/office/powerpoint/2010/main" val="26493220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9564712457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9564712457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Members of the community are rebooting this library under the guidance of the Xamarin team. The Xamarin Community Toolkit is a collection of common elements for mobile development with Xamarin.Forms that people tend to replicate across multiple apps. It simplifies and demonstrates common developer tasks when building apps with Xamarin.Forms. If you're looking for the historical code to reference, please check the </a:t>
            </a:r>
            <a:r>
              <a:rPr lang="en-US" b="1" dirty="0"/>
              <a:t>legacy</a:t>
            </a:r>
            <a:r>
              <a:rPr lang="en-US" dirty="0"/>
              <a:t> branch.</a:t>
            </a:r>
            <a:endParaRPr dirty="0"/>
          </a:p>
        </p:txBody>
      </p:sp>
    </p:spTree>
    <p:extLst>
      <p:ext uri="{BB962C8B-B14F-4D97-AF65-F5344CB8AC3E}">
        <p14:creationId xmlns:p14="http://schemas.microsoft.com/office/powerpoint/2010/main" val="10066302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9564712457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9564712457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16658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9564712457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9564712457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256264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an example of what a cloud mobile app may look like.</a:t>
            </a:r>
          </a:p>
          <a:p>
            <a:endParaRPr lang="en-US" dirty="0"/>
          </a:p>
          <a:p>
            <a:r>
              <a:rPr lang="en-US" dirty="0"/>
              <a:t>You have your app, with identity providers with Azure AD B2C, and app service talking to SQLite and a sync later using App Service. You can export all of your data into App Insights and continuously monitor and ship with Azure DevOps and App Center.</a:t>
            </a:r>
          </a:p>
          <a:p>
            <a:endParaRPr lang="en-US" dirty="0"/>
          </a:p>
        </p:txBody>
      </p:sp>
      <p:sp>
        <p:nvSpPr>
          <p:cNvPr id="4" name="Slide Number Placeholder 3"/>
          <p:cNvSpPr>
            <a:spLocks noGrp="1"/>
          </p:cNvSpPr>
          <p:nvPr>
            <p:ph type="sldNum" sz="quarter" idx="5"/>
          </p:nvPr>
        </p:nvSpPr>
        <p:spPr/>
        <p:txBody>
          <a:bodyPr/>
          <a:lstStyle/>
          <a:p>
            <a:fld id="{E0AE778D-2A57-4226-B72B-26EA3CA60131}" type="slidenum">
              <a:rPr lang="en-US" smtClean="0"/>
              <a:t>35</a:t>
            </a:fld>
            <a:endParaRPr lang="en-US"/>
          </a:p>
        </p:txBody>
      </p:sp>
    </p:spTree>
    <p:extLst>
      <p:ext uri="{BB962C8B-B14F-4D97-AF65-F5344CB8AC3E}">
        <p14:creationId xmlns:p14="http://schemas.microsoft.com/office/powerpoint/2010/main" val="24406352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3A82D5B-3CB3-42EA-B4C3-3CE82A6E669A}" type="slidenum">
              <a:rPr lang="en-US" smtClean="0"/>
              <a:t>7</a:t>
            </a:fld>
            <a:endParaRPr lang="en-US"/>
          </a:p>
        </p:txBody>
      </p:sp>
    </p:spTree>
    <p:extLst>
      <p:ext uri="{BB962C8B-B14F-4D97-AF65-F5344CB8AC3E}">
        <p14:creationId xmlns:p14="http://schemas.microsoft.com/office/powerpoint/2010/main" val="28532164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In fact there are tons of companies that entrust Xamarin and .NET today.</a:t>
            </a:r>
          </a:p>
          <a:p>
            <a:endParaRPr lang="en-US" sz="1200" dirty="0"/>
          </a:p>
          <a:p>
            <a:r>
              <a:rPr lang="en-US" sz="1200" dirty="0"/>
              <a:t>These companies leverage Xamarin and .NET across all verticals and all different types of platforms. </a:t>
            </a:r>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Worldwide Partner Conference 2016</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3/9/2021 12:31 PM</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1544391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.NET MAUI is an evolution of the increasingly popular Xamarin.Forms toolkit that turns 6 years old this month. For years </a:t>
            </a:r>
            <a:r>
              <a:rPr lang="en-US" dirty="0">
                <a:hlinkClick r:id="rId3"/>
              </a:rPr>
              <a:t>companies such as</a:t>
            </a:r>
            <a:r>
              <a:rPr lang="en-US" dirty="0"/>
              <a:t> UPS, Ernst &amp; Young, and Delta have been leveraging the mobile expertise of Xamarin atop .NET to power their businesses; some since the very beginning. It has also been very successful in helping small businesses maximize their development investment sharing upwards of 95% of their code, and beating their competitors to market. .NET MAUI extends this success on mobile to embrace the desktop making it the best way to build multi-platform applications across both, especially our new devices such as the new Surface Duo.</a:t>
            </a:r>
          </a:p>
          <a:p>
            <a:r>
              <a:rPr lang="en-US" dirty="0"/>
              <a:t>.NET MAUI simplifies the choices for .NET developers, providing a single stack that supports all modern workloads: Android, iOS, macOS, and Windows. The native features of each platform and UI control are within reach in a simple, cross-platform API for you to deliver no-compromise user experiences while sharing even more code than before.</a:t>
            </a:r>
          </a:p>
          <a:p>
            <a:r>
              <a:rPr lang="en-US" b="1" dirty="0"/>
              <a:t>Single Project Developer Experience</a:t>
            </a:r>
          </a:p>
          <a:p>
            <a:r>
              <a:rPr lang="en-US" dirty="0"/>
              <a:t>.NET MAUI is built with developer productivity in mind, including the project system and cross-platform tooling that developers need. .NET MAUI simplifies the project structure into a single project to target multiple platforms. This means you can easily deploy to any target that you wish including your desktop, emulators, simulators, or physical devices with a single click. With built-in cross-platform resources you will be able to add any images, fonts, or translation files into the single project, and .NET MAUI will automatically setup native hooks so you can just code. Finally, you will always have access the native underlying operating system APIs and it will be easier than ever with new platform specific integrations. Under platforms you can add source code files for a specific operating system and access the native APIs. With .NET MAUI everything is in one place where you need it to keep you productive.</a:t>
            </a:r>
          </a:p>
          <a:p>
            <a:endParaRPr lang="en-US" dirty="0"/>
          </a:p>
        </p:txBody>
      </p:sp>
      <p:sp>
        <p:nvSpPr>
          <p:cNvPr id="4" name="Slide Number Placeholder 3"/>
          <p:cNvSpPr>
            <a:spLocks noGrp="1"/>
          </p:cNvSpPr>
          <p:nvPr>
            <p:ph type="sldNum" sz="quarter" idx="5"/>
          </p:nvPr>
        </p:nvSpPr>
        <p:spPr/>
        <p:txBody>
          <a:bodyPr/>
          <a:lstStyle/>
          <a:p>
            <a:fld id="{045E74FF-B95A-3049-B6BA-741949CDE00C}" type="slidenum">
              <a:rPr lang="en-US" smtClean="0"/>
              <a:t>37</a:t>
            </a:fld>
            <a:endParaRPr lang="en-US"/>
          </a:p>
        </p:txBody>
      </p:sp>
    </p:spTree>
    <p:extLst>
      <p:ext uri="{BB962C8B-B14F-4D97-AF65-F5344CB8AC3E}">
        <p14:creationId xmlns:p14="http://schemas.microsoft.com/office/powerpoint/2010/main" val="6900665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9564712457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9564712457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.NET MAUI is built with developer productivity in mind, including the project system and cross-platform tooling that developers need. .NET MAUI simplifies the project structure into a single project to target multiple platforms. This means you can easily deploy to any target that you wish including your desktop, emulators, simulators, or physical devices with a single click. With built-in cross-platform resources you will be able to add any images, fonts, or translation files into the single project, and .NET MAUI will automatically setup native hooks so you can just code. Finally, you will always have access the native underlying operating system APIs and it will be easier than ever with new platform specific integrations. Under platforms you can add source code files for a specific operating system and access the native APIs. With .NET MAUI everything is in one place where you need it to keep you productive.</a:t>
            </a:r>
          </a:p>
          <a:p>
            <a:pPr marL="0" lvl="0" indent="0" algn="l" rtl="0">
              <a:spcBef>
                <a:spcPts val="0"/>
              </a:spcBef>
              <a:spcAft>
                <a:spcPts val="0"/>
              </a:spcAft>
              <a:buNone/>
            </a:pPr>
            <a:endParaRPr lang="en-US" dirty="0"/>
          </a:p>
          <a:p>
            <a:r>
              <a:rPr lang="en-US" dirty="0"/>
              <a:t>One project targeting multiple platforms and devices</a:t>
            </a:r>
          </a:p>
          <a:p>
            <a:r>
              <a:rPr lang="en-US" dirty="0"/>
              <a:t>One location to manage resources such as fonts and images</a:t>
            </a:r>
          </a:p>
          <a:p>
            <a:r>
              <a:rPr lang="en-US" dirty="0"/>
              <a:t>Multi-targeting to organize your platform-specific code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Part of the vision for one .NET is providing developer choice in the areas of personal preferences so you can be most productive using .NET. This manifests in which IDE you use whether Visual Studio 2019, Visual Studio for Mac, or even Visual Studio Code. .NET MAUI will be available in all of those, and support both the existing MVVM and XAML patterns as well as future capabilities like Model-View-Update (MVU) with C#, or even </a:t>
            </a:r>
            <a:r>
              <a:rPr lang="en-US" dirty="0" err="1"/>
              <a:t>Blazor</a:t>
            </a:r>
            <a:r>
              <a:rPr lang="en-US" dirty="0"/>
              <a:t>.</a:t>
            </a:r>
          </a:p>
          <a:p>
            <a:pPr marL="0" lvl="0" indent="0" algn="l" rtl="0">
              <a:spcBef>
                <a:spcPts val="0"/>
              </a:spcBef>
              <a:spcAft>
                <a:spcPts val="0"/>
              </a:spcAft>
              <a:buNone/>
            </a:pPr>
            <a:endParaRPr lang="en-US" b="1" dirty="0"/>
          </a:p>
          <a:p>
            <a:pPr marL="0" lvl="0" indent="0" algn="l" rtl="0">
              <a:spcBef>
                <a:spcPts val="0"/>
              </a:spcBef>
              <a:spcAft>
                <a:spcPts val="0"/>
              </a:spcAft>
              <a:buNone/>
            </a:pPr>
            <a:r>
              <a:rPr lang="en-US" dirty="0"/>
              <a:t>Model-View-</a:t>
            </a:r>
            <a:r>
              <a:rPr lang="en-US" dirty="0" err="1"/>
              <a:t>ViewModel</a:t>
            </a:r>
            <a:r>
              <a:rPr lang="en-US" dirty="0"/>
              <a:t> (MVVM) and XAML, the predominant pattern and practice among .NET developers for decades now, are first-class features in .NET MAUI. This will continue to grow and evolve to help make you productive building and maintaining production apps. In addition, we are enabling developers to write fluent C# UI and implement the increasingly popular Model-View-Update (MVU) pattern. MVU promotes a one-way flow of data and state management, as well as a code-first development experience that rapidly updates the UI by applying only the changes necessary.</a:t>
            </a:r>
            <a:endParaRPr b="1" dirty="0"/>
          </a:p>
        </p:txBody>
      </p:sp>
    </p:spTree>
    <p:extLst>
      <p:ext uri="{BB962C8B-B14F-4D97-AF65-F5344CB8AC3E}">
        <p14:creationId xmlns:p14="http://schemas.microsoft.com/office/powerpoint/2010/main" val="361933509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9564712457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9564712457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github</a:t>
            </a:r>
            <a:endParaRPr dirty="0"/>
          </a:p>
        </p:txBody>
      </p:sp>
    </p:spTree>
    <p:extLst>
      <p:ext uri="{BB962C8B-B14F-4D97-AF65-F5344CB8AC3E}">
        <p14:creationId xmlns:p14="http://schemas.microsoft.com/office/powerpoint/2010/main" val="2152547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9564712457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9564712457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dirty="0"/>
              <a:t>Xamarin.Forms is a feature of </a:t>
            </a:r>
            <a:r>
              <a:rPr lang="en-US" dirty="0">
                <a:hlinkClick r:id="rId3"/>
              </a:rPr>
              <a:t>Xamarin</a:t>
            </a:r>
            <a:r>
              <a:rPr lang="en-US" dirty="0"/>
              <a:t>, the popular mobile development framework that extends the </a:t>
            </a:r>
            <a:r>
              <a:rPr lang="en-US" dirty="0">
                <a:hlinkClick r:id="rId4"/>
              </a:rPr>
              <a:t>.NET developer platform</a:t>
            </a:r>
            <a:r>
              <a:rPr lang="en-US" dirty="0"/>
              <a:t> with tools and libraries for building mobile apps.</a:t>
            </a:r>
          </a:p>
          <a:p>
            <a:r>
              <a:rPr lang="en-US" dirty="0"/>
              <a:t>Xamarin.Forms is an open source cross-platform framework from Microsoft for building iOS, Android, &amp; Windows apps with .NET from a single shared codebase.</a:t>
            </a:r>
          </a:p>
          <a:p>
            <a:r>
              <a:rPr lang="en-US" dirty="0"/>
              <a:t>Use Xamarin.Forms built in pages, layouts, and controls to build and design mobile apps from a single API that is highly extensible. Subclass any control to customize their behavior or define your own controls, layouts, pages, and cells to make your app pixel perfect.</a:t>
            </a:r>
          </a:p>
          <a:p>
            <a:endParaRPr lang="en-US" dirty="0"/>
          </a:p>
          <a:p>
            <a:endParaRPr lang="en-US" dirty="0"/>
          </a:p>
          <a:p>
            <a:r>
              <a:rPr lang="en-US" dirty="0"/>
              <a:t>Apps built using Xamarin have access to the full spectrum of functionality exposed by the underlying platform and device, including platform-specific capabilities like </a:t>
            </a:r>
            <a:r>
              <a:rPr lang="en-US" dirty="0" err="1"/>
              <a:t>ARKit</a:t>
            </a:r>
            <a:r>
              <a:rPr lang="en-US" dirty="0"/>
              <a:t>, </a:t>
            </a:r>
            <a:r>
              <a:rPr lang="en-US" dirty="0" err="1"/>
              <a:t>CoreML</a:t>
            </a:r>
            <a:r>
              <a:rPr lang="en-US" dirty="0"/>
              <a:t>, Fingerprint, Bluetooth, NFC, and more!</a:t>
            </a:r>
          </a:p>
          <a:p>
            <a:r>
              <a:rPr lang="en-US" dirty="0"/>
              <a:t>Xamarin also integrates with thousands of third-party libraries including Google Play services, Facebook, Google APIs for iOS. You can even bring your favorite native iOS and Android libraries to Xamarin applications with "Binding" projects. </a:t>
            </a:r>
          </a:p>
          <a:p>
            <a:endParaRPr lang="en-US" dirty="0"/>
          </a:p>
          <a:p>
            <a:endParaRPr lang="en-US" dirty="0"/>
          </a:p>
          <a:p>
            <a:r>
              <a:rPr lang="en-US" dirty="0"/>
              <a:t>Apps built using Xamarin leverage platform-specific hardware acceleration, and are compiled for native performance. </a:t>
            </a:r>
          </a:p>
          <a:p>
            <a:r>
              <a:rPr lang="en-US" dirty="0"/>
              <a:t>Perform a full ahead-of-time (AOT) compilation on apps to reduce startup time, increase memory sharing, and improve performance. </a:t>
            </a:r>
            <a:endParaRPr dirty="0"/>
          </a:p>
        </p:txBody>
      </p:sp>
    </p:spTree>
    <p:extLst>
      <p:ext uri="{BB962C8B-B14F-4D97-AF65-F5344CB8AC3E}">
        <p14:creationId xmlns:p14="http://schemas.microsoft.com/office/powerpoint/2010/main" val="1273997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Xamarin.Forms is a feature of </a:t>
            </a:r>
            <a:r>
              <a:rPr lang="en-US" dirty="0">
                <a:hlinkClick r:id="rId3"/>
              </a:rPr>
              <a:t>Xamarin</a:t>
            </a:r>
            <a:r>
              <a:rPr lang="en-US" dirty="0"/>
              <a:t>, the popular mobile development framework that extends the </a:t>
            </a:r>
            <a:r>
              <a:rPr lang="en-US" dirty="0">
                <a:hlinkClick r:id="rId4"/>
              </a:rPr>
              <a:t>.NET developer platform</a:t>
            </a:r>
            <a:r>
              <a:rPr lang="en-US" dirty="0"/>
              <a:t> with tools and libraries for building mobile apps.</a:t>
            </a:r>
          </a:p>
          <a:p>
            <a:r>
              <a:rPr lang="en-US" dirty="0"/>
              <a:t>Xamarin.Forms is an open source cross-platform framework from Microsoft for building iOS, Android, &amp; Windows apps with .NET from a single shared codebase.</a:t>
            </a:r>
          </a:p>
          <a:p>
            <a:r>
              <a:rPr lang="en-US" dirty="0"/>
              <a:t>Use Xamarin.Forms built in pages, layouts, and controls to build and design mobile apps from a single API that is highly extensible. Subclass any control to customize their behavior or define your own controls, layouts, pages, and cells to make your app pixel perfect.</a:t>
            </a:r>
          </a:p>
          <a:p>
            <a:endParaRPr lang="en-US" dirty="0"/>
          </a:p>
        </p:txBody>
      </p:sp>
      <p:sp>
        <p:nvSpPr>
          <p:cNvPr id="4" name="Slide Number Placeholder 3"/>
          <p:cNvSpPr>
            <a:spLocks noGrp="1"/>
          </p:cNvSpPr>
          <p:nvPr>
            <p:ph type="sldNum" sz="quarter" idx="5"/>
          </p:nvPr>
        </p:nvSpPr>
        <p:spPr/>
        <p:txBody>
          <a:bodyPr/>
          <a:lstStyle/>
          <a:p>
            <a:fld id="{045E74FF-B95A-3049-B6BA-741949CDE00C}" type="slidenum">
              <a:rPr lang="en-US" smtClean="0"/>
              <a:t>9</a:t>
            </a:fld>
            <a:endParaRPr lang="en-US"/>
          </a:p>
        </p:txBody>
      </p:sp>
    </p:spTree>
    <p:extLst>
      <p:ext uri="{BB962C8B-B14F-4D97-AF65-F5344CB8AC3E}">
        <p14:creationId xmlns:p14="http://schemas.microsoft.com/office/powerpoint/2010/main" val="6442203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9564712457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9564712457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Xamarin.Forms Today - version</a:t>
            </a:r>
            <a:endParaRPr dirty="0"/>
          </a:p>
        </p:txBody>
      </p:sp>
    </p:spTree>
    <p:extLst>
      <p:ext uri="{BB962C8B-B14F-4D97-AF65-F5344CB8AC3E}">
        <p14:creationId xmlns:p14="http://schemas.microsoft.com/office/powerpoint/2010/main" val="17026066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9564712457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9564712457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Xamarin.Forms Today - version</a:t>
            </a:r>
            <a:endParaRPr dirty="0"/>
          </a:p>
        </p:txBody>
      </p:sp>
    </p:spTree>
    <p:extLst>
      <p:ext uri="{BB962C8B-B14F-4D97-AF65-F5344CB8AC3E}">
        <p14:creationId xmlns:p14="http://schemas.microsoft.com/office/powerpoint/2010/main" val="5590239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9564712457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9564712457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Xamarin.Forms Today - version</a:t>
            </a:r>
            <a:endParaRPr dirty="0"/>
          </a:p>
        </p:txBody>
      </p:sp>
    </p:spTree>
    <p:extLst>
      <p:ext uri="{BB962C8B-B14F-4D97-AF65-F5344CB8AC3E}">
        <p14:creationId xmlns:p14="http://schemas.microsoft.com/office/powerpoint/2010/main" val="13606148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 a lot more that Visual Studio offers such as </a:t>
            </a:r>
            <a:r>
              <a:rPr lang="en-US" dirty="0" err="1"/>
              <a:t>intellicode</a:t>
            </a:r>
            <a:r>
              <a:rPr lang="en-US" dirty="0"/>
              <a:t> which helps you write code faster with AI assisted Intellisense.</a:t>
            </a:r>
          </a:p>
        </p:txBody>
      </p:sp>
      <p:sp>
        <p:nvSpPr>
          <p:cNvPr id="4" name="Slide Number Placeholder 3"/>
          <p:cNvSpPr>
            <a:spLocks noGrp="1"/>
          </p:cNvSpPr>
          <p:nvPr>
            <p:ph type="sldNum" sz="quarter" idx="5"/>
          </p:nvPr>
        </p:nvSpPr>
        <p:spPr/>
        <p:txBody>
          <a:bodyPr/>
          <a:lstStyle/>
          <a:p>
            <a:fld id="{E0AE778D-2A57-4226-B72B-26EA3CA60131}" type="slidenum">
              <a:rPr lang="en-US" smtClean="0"/>
              <a:t>13</a:t>
            </a:fld>
            <a:endParaRPr lang="en-US"/>
          </a:p>
        </p:txBody>
      </p:sp>
    </p:spTree>
    <p:extLst>
      <p:ext uri="{BB962C8B-B14F-4D97-AF65-F5344CB8AC3E}">
        <p14:creationId xmlns:p14="http://schemas.microsoft.com/office/powerpoint/2010/main" val="17928943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9564712457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9564712457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Xamarin.Forms Today - version</a:t>
            </a:r>
            <a:endParaRPr dirty="0"/>
          </a:p>
        </p:txBody>
      </p:sp>
    </p:spTree>
    <p:extLst>
      <p:ext uri="{BB962C8B-B14F-4D97-AF65-F5344CB8AC3E}">
        <p14:creationId xmlns:p14="http://schemas.microsoft.com/office/powerpoint/2010/main" val="13606182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B5C6913C-73CA-46AA-AE87-2527CB58BB5D}"/>
              </a:ext>
            </a:extLst>
          </p:cNvPr>
          <p:cNvSpPr>
            <a:spLocks noGrp="1"/>
          </p:cNvSpPr>
          <p:nvPr>
            <p:ph type="sldNum" sz="quarter" idx="12"/>
          </p:nvPr>
        </p:nvSpPr>
        <p:spPr/>
        <p:txBody>
          <a:bodyPr/>
          <a:lstStyle/>
          <a:p>
            <a:fld id="{70358BDA-5E66-42DF-962F-84FC2D4B6D98}" type="slidenum">
              <a:rPr lang="en-US" smtClean="0"/>
              <a:t>‹#›</a:t>
            </a:fld>
            <a:endParaRPr lang="en-US"/>
          </a:p>
        </p:txBody>
      </p:sp>
      <p:cxnSp>
        <p:nvCxnSpPr>
          <p:cNvPr id="17" name="Straight Connector 16">
            <a:extLst>
              <a:ext uri="{FF2B5EF4-FFF2-40B4-BE49-F238E27FC236}">
                <a16:creationId xmlns:a16="http://schemas.microsoft.com/office/drawing/2014/main" id="{16170E64-181D-4141-9BA9-D53ED52827C9}"/>
              </a:ext>
            </a:extLst>
          </p:cNvPr>
          <p:cNvCxnSpPr/>
          <p:nvPr userDrawn="1"/>
        </p:nvCxnSpPr>
        <p:spPr>
          <a:xfrm flipH="1">
            <a:off x="826032" y="4048554"/>
            <a:ext cx="907551" cy="0"/>
          </a:xfrm>
          <a:prstGeom prst="line">
            <a:avLst/>
          </a:prstGeom>
          <a:ln>
            <a:solidFill>
              <a:schemeClr val="accent2"/>
            </a:solidFill>
          </a:ln>
          <a:effectLst/>
        </p:spPr>
        <p:style>
          <a:lnRef idx="2">
            <a:schemeClr val="accent1"/>
          </a:lnRef>
          <a:fillRef idx="0">
            <a:schemeClr val="accent1"/>
          </a:fillRef>
          <a:effectRef idx="1">
            <a:schemeClr val="accent1"/>
          </a:effectRef>
          <a:fontRef idx="minor">
            <a:schemeClr val="tx1"/>
          </a:fontRef>
        </p:style>
      </p:cxnSp>
      <p:sp>
        <p:nvSpPr>
          <p:cNvPr id="18" name="Slide Number Placeholder 1">
            <a:extLst>
              <a:ext uri="{FF2B5EF4-FFF2-40B4-BE49-F238E27FC236}">
                <a16:creationId xmlns:a16="http://schemas.microsoft.com/office/drawing/2014/main" id="{7C026FCB-31A8-4CAD-B08E-0D5CA79A1C74}"/>
              </a:ext>
            </a:extLst>
          </p:cNvPr>
          <p:cNvSpPr txBox="1">
            <a:spLocks/>
          </p:cNvSpPr>
          <p:nvPr userDrawn="1"/>
        </p:nvSpPr>
        <p:spPr>
          <a:xfrm>
            <a:off x="11288807" y="6225718"/>
            <a:ext cx="554704"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solidFill>
                <a:latin typeface="Myanmar Text" panose="020B0502040204020203" pitchFamily="34" charset="0"/>
                <a:ea typeface="+mn-ea"/>
                <a:cs typeface="Myanmar Tex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36C95AE-7298-45E1-9514-94AFF5BED89B}" type="slidenum">
              <a:rPr lang="en-US" smtClean="0"/>
              <a:pPr/>
              <a:t>‹#›</a:t>
            </a:fld>
            <a:endParaRPr lang="en-US" dirty="0"/>
          </a:p>
        </p:txBody>
      </p:sp>
      <p:sp>
        <p:nvSpPr>
          <p:cNvPr id="2" name="Title 1">
            <a:extLst>
              <a:ext uri="{FF2B5EF4-FFF2-40B4-BE49-F238E27FC236}">
                <a16:creationId xmlns:a16="http://schemas.microsoft.com/office/drawing/2014/main" id="{8CEC0836-E5A7-479D-A2AA-1E17AB4E19A6}"/>
              </a:ext>
            </a:extLst>
          </p:cNvPr>
          <p:cNvSpPr>
            <a:spLocks noGrp="1"/>
          </p:cNvSpPr>
          <p:nvPr>
            <p:ph type="ctrTitle"/>
          </p:nvPr>
        </p:nvSpPr>
        <p:spPr>
          <a:xfrm>
            <a:off x="822639" y="2351023"/>
            <a:ext cx="4511362" cy="1557275"/>
          </a:xfrm>
        </p:spPr>
        <p:txBody>
          <a:bodyPr anchor="t"/>
          <a:lstStyle>
            <a:lvl1pPr algn="l">
              <a:defRPr sz="4000">
                <a:solidFill>
                  <a:schemeClr val="tx1"/>
                </a:solidFill>
              </a:defRPr>
            </a:lvl1pPr>
          </a:lstStyle>
          <a:p>
            <a:r>
              <a:rPr lang="en-US" dirty="0"/>
              <a:t>Click to edit Master title style</a:t>
            </a:r>
          </a:p>
        </p:txBody>
      </p:sp>
      <p:sp>
        <p:nvSpPr>
          <p:cNvPr id="3" name="Subtitle 2">
            <a:extLst>
              <a:ext uri="{FF2B5EF4-FFF2-40B4-BE49-F238E27FC236}">
                <a16:creationId xmlns:a16="http://schemas.microsoft.com/office/drawing/2014/main" id="{0E96626B-81EA-4D10-B186-28E7976B6206}"/>
              </a:ext>
            </a:extLst>
          </p:cNvPr>
          <p:cNvSpPr>
            <a:spLocks noGrp="1"/>
          </p:cNvSpPr>
          <p:nvPr>
            <p:ph type="subTitle" idx="1"/>
          </p:nvPr>
        </p:nvSpPr>
        <p:spPr>
          <a:xfrm>
            <a:off x="822638" y="4188811"/>
            <a:ext cx="6448277" cy="2333906"/>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37404424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885621-2A5D-4460-854A-61DC65495FF8}"/>
              </a:ext>
            </a:extLst>
          </p:cNvPr>
          <p:cNvSpPr>
            <a:spLocks noGrp="1"/>
          </p:cNvSpPr>
          <p:nvPr>
            <p:ph type="title"/>
          </p:nvPr>
        </p:nvSpPr>
        <p:spPr/>
        <p:txBody>
          <a:bodyPr/>
          <a:lstStyle/>
          <a:p>
            <a:r>
              <a:rPr lang="en-US" dirty="0"/>
              <a:t>Click to edit Master title style</a:t>
            </a:r>
          </a:p>
        </p:txBody>
      </p:sp>
      <p:sp>
        <p:nvSpPr>
          <p:cNvPr id="3" name="Vertical Text Placeholder 2">
            <a:extLst>
              <a:ext uri="{FF2B5EF4-FFF2-40B4-BE49-F238E27FC236}">
                <a16:creationId xmlns:a16="http://schemas.microsoft.com/office/drawing/2014/main" id="{93F308F7-7937-4F06-815B-D4E67687055C}"/>
              </a:ext>
            </a:extLst>
          </p:cNvPr>
          <p:cNvSpPr>
            <a:spLocks noGrp="1"/>
          </p:cNvSpPr>
          <p:nvPr>
            <p:ph type="body" orient="vert" idx="1"/>
          </p:nvPr>
        </p:nvSpPr>
        <p:spPr/>
        <p:txBody>
          <a:bodyPr vert="eaVert"/>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1">
            <a:extLst>
              <a:ext uri="{FF2B5EF4-FFF2-40B4-BE49-F238E27FC236}">
                <a16:creationId xmlns:a16="http://schemas.microsoft.com/office/drawing/2014/main" id="{8D0DFFD0-520C-4FDA-8A7D-470C5F142348}"/>
              </a:ext>
            </a:extLst>
          </p:cNvPr>
          <p:cNvSpPr txBox="1">
            <a:spLocks/>
          </p:cNvSpPr>
          <p:nvPr userDrawn="1"/>
        </p:nvSpPr>
        <p:spPr>
          <a:xfrm>
            <a:off x="11288807" y="6342454"/>
            <a:ext cx="554704"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solidFill>
                <a:latin typeface="Myanmar Text" panose="020B0502040204020203" pitchFamily="34" charset="0"/>
                <a:ea typeface="+mn-ea"/>
                <a:cs typeface="Myanmar Tex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36C95AE-7298-45E1-9514-94AFF5BED89B}" type="slidenum">
              <a:rPr lang="en-US" smtClean="0"/>
              <a:pPr/>
              <a:t>‹#›</a:t>
            </a:fld>
            <a:endParaRPr lang="en-US" dirty="0"/>
          </a:p>
        </p:txBody>
      </p:sp>
    </p:spTree>
    <p:extLst>
      <p:ext uri="{BB962C8B-B14F-4D97-AF65-F5344CB8AC3E}">
        <p14:creationId xmlns:p14="http://schemas.microsoft.com/office/powerpoint/2010/main" val="13301926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36D9A4B-744F-4ADB-B7A7-1E3704BCD18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CFCDCA1-1E85-4241-8086-E26E49E61EF2}"/>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8A3225E-A8E7-4E77-9822-74CE62E90A22}"/>
              </a:ext>
            </a:extLst>
          </p:cNvPr>
          <p:cNvSpPr>
            <a:spLocks noGrp="1"/>
          </p:cNvSpPr>
          <p:nvPr>
            <p:ph type="dt" sz="half" idx="10"/>
          </p:nvPr>
        </p:nvSpPr>
        <p:spPr>
          <a:xfrm>
            <a:off x="838200" y="6356350"/>
            <a:ext cx="2743200" cy="365125"/>
          </a:xfrm>
          <a:prstGeom prst="rect">
            <a:avLst/>
          </a:prstGeom>
        </p:spPr>
        <p:txBody>
          <a:bodyPr/>
          <a:lstStyle/>
          <a:p>
            <a:fld id="{0AE94EDD-D22A-4702-AFE1-732A7AD641D0}" type="datetimeFigureOut">
              <a:rPr lang="en-US" smtClean="0"/>
              <a:t>3/9/2021</a:t>
            </a:fld>
            <a:endParaRPr lang="en-US"/>
          </a:p>
        </p:txBody>
      </p:sp>
      <p:sp>
        <p:nvSpPr>
          <p:cNvPr id="5" name="Footer Placeholder 4">
            <a:extLst>
              <a:ext uri="{FF2B5EF4-FFF2-40B4-BE49-F238E27FC236}">
                <a16:creationId xmlns:a16="http://schemas.microsoft.com/office/drawing/2014/main" id="{BB865153-41C5-406D-AD4E-E151A13B6AC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1">
            <a:extLst>
              <a:ext uri="{FF2B5EF4-FFF2-40B4-BE49-F238E27FC236}">
                <a16:creationId xmlns:a16="http://schemas.microsoft.com/office/drawing/2014/main" id="{8CAC846C-56CF-4E69-866A-0265E75D6ABF}"/>
              </a:ext>
            </a:extLst>
          </p:cNvPr>
          <p:cNvSpPr txBox="1">
            <a:spLocks/>
          </p:cNvSpPr>
          <p:nvPr userDrawn="1"/>
        </p:nvSpPr>
        <p:spPr>
          <a:xfrm>
            <a:off x="11288807" y="6342454"/>
            <a:ext cx="554704"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solidFill>
                <a:latin typeface="Myanmar Text" panose="020B0502040204020203" pitchFamily="34" charset="0"/>
                <a:ea typeface="+mn-ea"/>
                <a:cs typeface="Myanmar Tex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36C95AE-7298-45E1-9514-94AFF5BED89B}" type="slidenum">
              <a:rPr lang="en-US" smtClean="0"/>
              <a:pPr/>
              <a:t>‹#›</a:t>
            </a:fld>
            <a:endParaRPr lang="en-US" dirty="0"/>
          </a:p>
        </p:txBody>
      </p:sp>
    </p:spTree>
    <p:extLst>
      <p:ext uri="{BB962C8B-B14F-4D97-AF65-F5344CB8AC3E}">
        <p14:creationId xmlns:p14="http://schemas.microsoft.com/office/powerpoint/2010/main" val="211842204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B5C6913C-73CA-46AA-AE87-2527CB58BB5D}"/>
              </a:ext>
            </a:extLst>
          </p:cNvPr>
          <p:cNvSpPr>
            <a:spLocks noGrp="1"/>
          </p:cNvSpPr>
          <p:nvPr>
            <p:ph type="sldNum" sz="quarter" idx="12"/>
          </p:nvPr>
        </p:nvSpPr>
        <p:spPr/>
        <p:txBody>
          <a:bodyPr/>
          <a:lstStyle/>
          <a:p>
            <a:fld id="{70358BDA-5E66-42DF-962F-84FC2D4B6D98}" type="slidenum">
              <a:rPr lang="en-US" smtClean="0"/>
              <a:t>‹#›</a:t>
            </a:fld>
            <a:endParaRPr lang="en-US"/>
          </a:p>
        </p:txBody>
      </p:sp>
      <p:sp>
        <p:nvSpPr>
          <p:cNvPr id="4" name="TextBox 3">
            <a:extLst>
              <a:ext uri="{FF2B5EF4-FFF2-40B4-BE49-F238E27FC236}">
                <a16:creationId xmlns:a16="http://schemas.microsoft.com/office/drawing/2014/main" id="{61C80FF0-A628-4A87-9991-0A42E9F4D297}"/>
              </a:ext>
            </a:extLst>
          </p:cNvPr>
          <p:cNvSpPr txBox="1"/>
          <p:nvPr userDrawn="1"/>
        </p:nvSpPr>
        <p:spPr>
          <a:xfrm>
            <a:off x="0" y="0"/>
            <a:ext cx="12192000" cy="6858000"/>
          </a:xfrm>
          <a:prstGeom prst="rect">
            <a:avLst/>
          </a:prstGeom>
          <a:solidFill>
            <a:schemeClr val="tx1">
              <a:lumMod val="75000"/>
            </a:schemeClr>
          </a:solidFill>
        </p:spPr>
        <p:txBody>
          <a:bodyPr wrap="square" rtlCol="0">
            <a:spAutoFit/>
          </a:bodyPr>
          <a:lstStyle/>
          <a:p>
            <a:endParaRPr lang="en-US" dirty="0"/>
          </a:p>
        </p:txBody>
      </p:sp>
      <p:sp>
        <p:nvSpPr>
          <p:cNvPr id="10" name="Oval 9">
            <a:extLst>
              <a:ext uri="{FF2B5EF4-FFF2-40B4-BE49-F238E27FC236}">
                <a16:creationId xmlns:a16="http://schemas.microsoft.com/office/drawing/2014/main" id="{E2EDAD97-C302-4C83-9E01-26133A1CEEC1}"/>
              </a:ext>
            </a:extLst>
          </p:cNvPr>
          <p:cNvSpPr/>
          <p:nvPr userDrawn="1"/>
        </p:nvSpPr>
        <p:spPr>
          <a:xfrm>
            <a:off x="11283854" y="5974279"/>
            <a:ext cx="764142" cy="764142"/>
          </a:xfrm>
          <a:prstGeom prst="ellipse">
            <a:avLst/>
          </a:prstGeom>
          <a:solidFill>
            <a:schemeClr val="bg1"/>
          </a:solidFill>
          <a:ln>
            <a:noFill/>
          </a:ln>
          <a:effectLst>
            <a:outerShdw blurRad="50800" dist="25400" dir="5400000" algn="ctr"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Icon&#10;&#10;Description automatically generated">
            <a:extLst>
              <a:ext uri="{FF2B5EF4-FFF2-40B4-BE49-F238E27FC236}">
                <a16:creationId xmlns:a16="http://schemas.microsoft.com/office/drawing/2014/main" id="{25684D85-B6FA-4145-90BE-8C9E5271999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426150" y="6016115"/>
            <a:ext cx="479549" cy="640129"/>
          </a:xfrm>
          <a:prstGeom prst="rect">
            <a:avLst/>
          </a:prstGeom>
        </p:spPr>
      </p:pic>
    </p:spTree>
    <p:extLst>
      <p:ext uri="{BB962C8B-B14F-4D97-AF65-F5344CB8AC3E}">
        <p14:creationId xmlns:p14="http://schemas.microsoft.com/office/powerpoint/2010/main" val="223786903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B5C6913C-73CA-46AA-AE87-2527CB58BB5D}"/>
              </a:ext>
            </a:extLst>
          </p:cNvPr>
          <p:cNvSpPr>
            <a:spLocks noGrp="1"/>
          </p:cNvSpPr>
          <p:nvPr>
            <p:ph type="sldNum" sz="quarter" idx="12"/>
          </p:nvPr>
        </p:nvSpPr>
        <p:spPr/>
        <p:txBody>
          <a:bodyPr/>
          <a:lstStyle/>
          <a:p>
            <a:fld id="{70358BDA-5E66-42DF-962F-84FC2D4B6D98}" type="slidenum">
              <a:rPr lang="en-US" smtClean="0"/>
              <a:t>‹#›</a:t>
            </a:fld>
            <a:endParaRPr lang="en-US"/>
          </a:p>
        </p:txBody>
      </p:sp>
      <p:sp>
        <p:nvSpPr>
          <p:cNvPr id="4" name="TextBox 3">
            <a:extLst>
              <a:ext uri="{FF2B5EF4-FFF2-40B4-BE49-F238E27FC236}">
                <a16:creationId xmlns:a16="http://schemas.microsoft.com/office/drawing/2014/main" id="{61C80FF0-A628-4A87-9991-0A42E9F4D297}"/>
              </a:ext>
            </a:extLst>
          </p:cNvPr>
          <p:cNvSpPr txBox="1"/>
          <p:nvPr userDrawn="1"/>
        </p:nvSpPr>
        <p:spPr>
          <a:xfrm>
            <a:off x="0" y="0"/>
            <a:ext cx="12192000" cy="6858000"/>
          </a:xfrm>
          <a:prstGeom prst="rect">
            <a:avLst/>
          </a:prstGeom>
          <a:solidFill>
            <a:schemeClr val="tx1">
              <a:lumMod val="75000"/>
            </a:schemeClr>
          </a:solidFill>
        </p:spPr>
        <p:txBody>
          <a:bodyPr wrap="square" rtlCol="0">
            <a:spAutoFit/>
          </a:bodyPr>
          <a:lstStyle/>
          <a:p>
            <a:endParaRPr lang="en-US" dirty="0"/>
          </a:p>
        </p:txBody>
      </p:sp>
      <p:sp>
        <p:nvSpPr>
          <p:cNvPr id="9" name="Rectangle 8">
            <a:extLst>
              <a:ext uri="{FF2B5EF4-FFF2-40B4-BE49-F238E27FC236}">
                <a16:creationId xmlns:a16="http://schemas.microsoft.com/office/drawing/2014/main" id="{96674460-A50A-4CCB-8FEC-CCD4A0FB6BFA}"/>
              </a:ext>
            </a:extLst>
          </p:cNvPr>
          <p:cNvSpPr/>
          <p:nvPr userDrawn="1"/>
        </p:nvSpPr>
        <p:spPr>
          <a:xfrm>
            <a:off x="661099" y="1988662"/>
            <a:ext cx="2363984" cy="2137268"/>
          </a:xfrm>
          <a:prstGeom prst="rect">
            <a:avLst/>
          </a:prstGeom>
          <a:no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nSpc>
                <a:spcPct val="140000"/>
              </a:lnSpc>
            </a:pPr>
            <a:r>
              <a:rPr lang="en-US" sz="12800" b="1" dirty="0">
                <a:solidFill>
                  <a:schemeClr val="bg1"/>
                </a:solidFill>
                <a:latin typeface="MS Gothic" panose="020B0609070205080204" pitchFamily="49" charset="-128"/>
                <a:ea typeface="MS Gothic" panose="020B0609070205080204" pitchFamily="49" charset="-128"/>
                <a:cs typeface="Arial" panose="020B0604020202020204" pitchFamily="34" charset="0"/>
              </a:rPr>
              <a:t>“</a:t>
            </a:r>
            <a:endParaRPr lang="en-US" sz="8000" dirty="0">
              <a:solidFill>
                <a:schemeClr val="bg1"/>
              </a:solidFill>
              <a:latin typeface="MS Gothic" panose="020B0609070205080204" pitchFamily="49" charset="-128"/>
              <a:ea typeface="MS Gothic" panose="020B0609070205080204" pitchFamily="49" charset="-128"/>
              <a:cs typeface="Arial" panose="020B0604020202020204" pitchFamily="34" charset="0"/>
            </a:endParaRPr>
          </a:p>
        </p:txBody>
      </p:sp>
      <p:sp>
        <p:nvSpPr>
          <p:cNvPr id="3" name="Text Placeholder 2">
            <a:extLst>
              <a:ext uri="{FF2B5EF4-FFF2-40B4-BE49-F238E27FC236}">
                <a16:creationId xmlns:a16="http://schemas.microsoft.com/office/drawing/2014/main" id="{A4BF51CB-A736-415C-B9E9-1B84D2C6AB2A}"/>
              </a:ext>
            </a:extLst>
          </p:cNvPr>
          <p:cNvSpPr>
            <a:spLocks noGrp="1"/>
          </p:cNvSpPr>
          <p:nvPr>
            <p:ph type="body" sz="quarter" idx="13" hasCustomPrompt="1"/>
          </p:nvPr>
        </p:nvSpPr>
        <p:spPr>
          <a:xfrm>
            <a:off x="2387600" y="2976880"/>
            <a:ext cx="8188960" cy="2966720"/>
          </a:xfrm>
        </p:spPr>
        <p:txBody>
          <a:bodyPr>
            <a:noAutofit/>
          </a:bodyPr>
          <a:lstStyle>
            <a:lvl1pPr>
              <a:defRPr sz="6600">
                <a:solidFill>
                  <a:schemeClr val="bg1"/>
                </a:solidFill>
              </a:defRPr>
            </a:lvl1pPr>
          </a:lstStyle>
          <a:p>
            <a:pPr lvl="0"/>
            <a:r>
              <a:rPr lang="en-US" dirty="0"/>
              <a:t>Quote</a:t>
            </a:r>
          </a:p>
        </p:txBody>
      </p:sp>
    </p:spTree>
    <p:extLst>
      <p:ext uri="{BB962C8B-B14F-4D97-AF65-F5344CB8AC3E}">
        <p14:creationId xmlns:p14="http://schemas.microsoft.com/office/powerpoint/2010/main" val="355994647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itter">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B5C6913C-73CA-46AA-AE87-2527CB58BB5D}"/>
              </a:ext>
            </a:extLst>
          </p:cNvPr>
          <p:cNvSpPr>
            <a:spLocks noGrp="1"/>
          </p:cNvSpPr>
          <p:nvPr>
            <p:ph type="sldNum" sz="quarter" idx="12"/>
          </p:nvPr>
        </p:nvSpPr>
        <p:spPr/>
        <p:txBody>
          <a:bodyPr/>
          <a:lstStyle/>
          <a:p>
            <a:fld id="{70358BDA-5E66-42DF-962F-84FC2D4B6D98}" type="slidenum">
              <a:rPr lang="en-US" smtClean="0"/>
              <a:t>‹#›</a:t>
            </a:fld>
            <a:endParaRPr lang="en-US"/>
          </a:p>
        </p:txBody>
      </p:sp>
      <p:sp>
        <p:nvSpPr>
          <p:cNvPr id="3" name="Text Placeholder 2">
            <a:extLst>
              <a:ext uri="{FF2B5EF4-FFF2-40B4-BE49-F238E27FC236}">
                <a16:creationId xmlns:a16="http://schemas.microsoft.com/office/drawing/2014/main" id="{567433A2-3CE2-4CEB-A877-247517834D91}"/>
              </a:ext>
            </a:extLst>
          </p:cNvPr>
          <p:cNvSpPr>
            <a:spLocks noGrp="1"/>
          </p:cNvSpPr>
          <p:nvPr>
            <p:ph type="body" sz="quarter" idx="14" hasCustomPrompt="1"/>
          </p:nvPr>
        </p:nvSpPr>
        <p:spPr>
          <a:xfrm>
            <a:off x="1433302" y="1381125"/>
            <a:ext cx="9408169" cy="3963035"/>
          </a:xfrm>
        </p:spPr>
        <p:txBody>
          <a:bodyPr anchor="ctr">
            <a:normAutofit/>
          </a:bodyPr>
          <a:lstStyle>
            <a:lvl1pPr algn="ctr">
              <a:defRPr sz="11500">
                <a:solidFill>
                  <a:schemeClr val="bg1"/>
                </a:solidFill>
              </a:defRPr>
            </a:lvl1pPr>
          </a:lstStyle>
          <a:p>
            <a:pPr lvl="0"/>
            <a:r>
              <a:rPr lang="en-US" dirty="0"/>
              <a:t>#Twit</a:t>
            </a:r>
          </a:p>
        </p:txBody>
      </p:sp>
    </p:spTree>
    <p:extLst>
      <p:ext uri="{BB962C8B-B14F-4D97-AF65-F5344CB8AC3E}">
        <p14:creationId xmlns:p14="http://schemas.microsoft.com/office/powerpoint/2010/main" val="321199338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5B52871-47E1-4BD3-8171-9AB933289023}"/>
              </a:ext>
            </a:extLst>
          </p:cNvPr>
          <p:cNvSpPr/>
          <p:nvPr userDrawn="1"/>
        </p:nvSpPr>
        <p:spPr>
          <a:xfrm>
            <a:off x="1281467" y="1704375"/>
            <a:ext cx="9629068" cy="2137268"/>
          </a:xfrm>
          <a:prstGeom prst="rect">
            <a:avLst/>
          </a:prstGeom>
          <a:no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140000"/>
              </a:lnSpc>
            </a:pPr>
            <a:r>
              <a:rPr lang="en-US" sz="6000" dirty="0">
                <a:solidFill>
                  <a:schemeClr val="tx1"/>
                </a:solidFill>
                <a:latin typeface="Myanmar Text" panose="020B0502040204020203" pitchFamily="34" charset="0"/>
                <a:ea typeface="Roboto Light" charset="0"/>
                <a:cs typeface="Myanmar Text" panose="020B0502040204020203" pitchFamily="34" charset="0"/>
              </a:rPr>
              <a:t>Thank you</a:t>
            </a:r>
          </a:p>
          <a:p>
            <a:pPr algn="ctr"/>
            <a:r>
              <a:rPr lang="en-US" sz="2400" dirty="0">
                <a:solidFill>
                  <a:schemeClr val="tx1"/>
                </a:solidFill>
                <a:latin typeface="Myanmar Text" panose="020B0502040204020203" pitchFamily="34" charset="0"/>
                <a:ea typeface="Roboto Light" charset="0"/>
                <a:cs typeface="Myanmar Text" panose="020B0502040204020203" pitchFamily="34" charset="0"/>
              </a:rPr>
              <a:t>Any questions?</a:t>
            </a:r>
          </a:p>
        </p:txBody>
      </p:sp>
      <p:sp>
        <p:nvSpPr>
          <p:cNvPr id="16" name="Oval 46">
            <a:extLst>
              <a:ext uri="{FF2B5EF4-FFF2-40B4-BE49-F238E27FC236}">
                <a16:creationId xmlns:a16="http://schemas.microsoft.com/office/drawing/2014/main" id="{D3F0CD03-F633-478B-AFFE-27235FB90556}"/>
              </a:ext>
            </a:extLst>
          </p:cNvPr>
          <p:cNvSpPr>
            <a:spLocks noChangeArrowheads="1"/>
          </p:cNvSpPr>
          <p:nvPr userDrawn="1"/>
        </p:nvSpPr>
        <p:spPr bwMode="auto">
          <a:xfrm>
            <a:off x="5139950" y="4964252"/>
            <a:ext cx="522817" cy="522817"/>
          </a:xfrm>
          <a:prstGeom prst="ellipse">
            <a:avLst/>
          </a:prstGeom>
          <a:solidFill>
            <a:srgbClr val="1AB2E8"/>
          </a:solidFill>
          <a:ln>
            <a:noFill/>
          </a:ln>
          <a:effectLst>
            <a:outerShdw blurRad="50800" dist="25400" dir="5400000" algn="ctr" rotWithShape="0">
              <a:srgbClr val="000000">
                <a:alpha val="30000"/>
              </a:srgb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17" name="Freeform 47">
            <a:extLst>
              <a:ext uri="{FF2B5EF4-FFF2-40B4-BE49-F238E27FC236}">
                <a16:creationId xmlns:a16="http://schemas.microsoft.com/office/drawing/2014/main" id="{0962DF06-466F-402D-9B85-01D7AB7501A1}"/>
              </a:ext>
            </a:extLst>
          </p:cNvPr>
          <p:cNvSpPr>
            <a:spLocks/>
          </p:cNvSpPr>
          <p:nvPr userDrawn="1"/>
        </p:nvSpPr>
        <p:spPr bwMode="auto">
          <a:xfrm>
            <a:off x="5271183" y="5118768"/>
            <a:ext cx="262466" cy="211667"/>
          </a:xfrm>
          <a:custGeom>
            <a:avLst/>
            <a:gdLst>
              <a:gd name="T0" fmla="*/ 90 w 100"/>
              <a:gd name="T1" fmla="*/ 20 h 81"/>
              <a:gd name="T2" fmla="*/ 32 w 100"/>
              <a:gd name="T3" fmla="*/ 81 h 81"/>
              <a:gd name="T4" fmla="*/ 0 w 100"/>
              <a:gd name="T5" fmla="*/ 72 h 81"/>
              <a:gd name="T6" fmla="*/ 31 w 100"/>
              <a:gd name="T7" fmla="*/ 63 h 81"/>
              <a:gd name="T8" fmla="*/ 12 w 100"/>
              <a:gd name="T9" fmla="*/ 49 h 81"/>
              <a:gd name="T10" fmla="*/ 21 w 100"/>
              <a:gd name="T11" fmla="*/ 48 h 81"/>
              <a:gd name="T12" fmla="*/ 4 w 100"/>
              <a:gd name="T13" fmla="*/ 28 h 81"/>
              <a:gd name="T14" fmla="*/ 14 w 100"/>
              <a:gd name="T15" fmla="*/ 31 h 81"/>
              <a:gd name="T16" fmla="*/ 7 w 100"/>
              <a:gd name="T17" fmla="*/ 3 h 81"/>
              <a:gd name="T18" fmla="*/ 50 w 100"/>
              <a:gd name="T19" fmla="*/ 25 h 81"/>
              <a:gd name="T20" fmla="*/ 70 w 100"/>
              <a:gd name="T21" fmla="*/ 0 h 81"/>
              <a:gd name="T22" fmla="*/ 85 w 100"/>
              <a:gd name="T23" fmla="*/ 6 h 81"/>
              <a:gd name="T24" fmla="*/ 98 w 100"/>
              <a:gd name="T25" fmla="*/ 1 h 81"/>
              <a:gd name="T26" fmla="*/ 89 w 100"/>
              <a:gd name="T27" fmla="*/ 12 h 81"/>
              <a:gd name="T28" fmla="*/ 100 w 100"/>
              <a:gd name="T29" fmla="*/ 9 h 81"/>
              <a:gd name="T30" fmla="*/ 90 w 100"/>
              <a:gd name="T31" fmla="*/ 2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0" h="81">
                <a:moveTo>
                  <a:pt x="90" y="20"/>
                </a:moveTo>
                <a:cubicBezTo>
                  <a:pt x="91" y="49"/>
                  <a:pt x="70" y="81"/>
                  <a:pt x="32" y="81"/>
                </a:cubicBezTo>
                <a:cubicBezTo>
                  <a:pt x="20" y="81"/>
                  <a:pt x="9" y="77"/>
                  <a:pt x="0" y="72"/>
                </a:cubicBezTo>
                <a:cubicBezTo>
                  <a:pt x="11" y="73"/>
                  <a:pt x="22" y="70"/>
                  <a:pt x="31" y="63"/>
                </a:cubicBezTo>
                <a:cubicBezTo>
                  <a:pt x="22" y="63"/>
                  <a:pt x="14" y="57"/>
                  <a:pt x="12" y="49"/>
                </a:cubicBezTo>
                <a:cubicBezTo>
                  <a:pt x="15" y="49"/>
                  <a:pt x="18" y="49"/>
                  <a:pt x="21" y="48"/>
                </a:cubicBezTo>
                <a:cubicBezTo>
                  <a:pt x="11" y="47"/>
                  <a:pt x="4" y="38"/>
                  <a:pt x="4" y="28"/>
                </a:cubicBezTo>
                <a:cubicBezTo>
                  <a:pt x="7" y="30"/>
                  <a:pt x="10" y="31"/>
                  <a:pt x="14" y="31"/>
                </a:cubicBezTo>
                <a:cubicBezTo>
                  <a:pt x="4" y="25"/>
                  <a:pt x="2" y="13"/>
                  <a:pt x="7" y="3"/>
                </a:cubicBezTo>
                <a:cubicBezTo>
                  <a:pt x="17" y="16"/>
                  <a:pt x="33" y="24"/>
                  <a:pt x="50" y="25"/>
                </a:cubicBezTo>
                <a:cubicBezTo>
                  <a:pt x="47" y="12"/>
                  <a:pt x="56" y="0"/>
                  <a:pt x="70" y="0"/>
                </a:cubicBezTo>
                <a:cubicBezTo>
                  <a:pt x="75" y="0"/>
                  <a:pt x="81" y="2"/>
                  <a:pt x="85" y="6"/>
                </a:cubicBezTo>
                <a:cubicBezTo>
                  <a:pt x="89" y="5"/>
                  <a:pt x="94" y="3"/>
                  <a:pt x="98" y="1"/>
                </a:cubicBezTo>
                <a:cubicBezTo>
                  <a:pt x="96" y="6"/>
                  <a:pt x="93" y="10"/>
                  <a:pt x="89" y="12"/>
                </a:cubicBezTo>
                <a:cubicBezTo>
                  <a:pt x="93" y="12"/>
                  <a:pt x="97" y="11"/>
                  <a:pt x="100" y="9"/>
                </a:cubicBezTo>
                <a:cubicBezTo>
                  <a:pt x="98" y="13"/>
                  <a:pt x="94" y="17"/>
                  <a:pt x="90" y="2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18" name="Rectangle 58">
            <a:extLst>
              <a:ext uri="{FF2B5EF4-FFF2-40B4-BE49-F238E27FC236}">
                <a16:creationId xmlns:a16="http://schemas.microsoft.com/office/drawing/2014/main" id="{3B62AF73-23B5-4B3F-97A2-4596234ADE55}"/>
              </a:ext>
            </a:extLst>
          </p:cNvPr>
          <p:cNvSpPr>
            <a:spLocks noChangeArrowheads="1"/>
          </p:cNvSpPr>
          <p:nvPr userDrawn="1"/>
        </p:nvSpPr>
        <p:spPr bwMode="auto">
          <a:xfrm>
            <a:off x="9009794" y="5110936"/>
            <a:ext cx="2117" cy="2328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19" name="Rectangle 59">
            <a:extLst>
              <a:ext uri="{FF2B5EF4-FFF2-40B4-BE49-F238E27FC236}">
                <a16:creationId xmlns:a16="http://schemas.microsoft.com/office/drawing/2014/main" id="{47FB4949-C5D7-4BFF-B3F7-5EE5B529CCFB}"/>
              </a:ext>
            </a:extLst>
          </p:cNvPr>
          <p:cNvSpPr>
            <a:spLocks noChangeArrowheads="1"/>
          </p:cNvSpPr>
          <p:nvPr userDrawn="1"/>
        </p:nvSpPr>
        <p:spPr bwMode="auto">
          <a:xfrm>
            <a:off x="9009794" y="5110936"/>
            <a:ext cx="2117" cy="232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20" name="Freeform 60">
            <a:extLst>
              <a:ext uri="{FF2B5EF4-FFF2-40B4-BE49-F238E27FC236}">
                <a16:creationId xmlns:a16="http://schemas.microsoft.com/office/drawing/2014/main" id="{AA1B2459-7789-43D6-ADEC-08E154DDA3B6}"/>
              </a:ext>
            </a:extLst>
          </p:cNvPr>
          <p:cNvSpPr>
            <a:spLocks noEditPoints="1"/>
          </p:cNvSpPr>
          <p:nvPr userDrawn="1"/>
        </p:nvSpPr>
        <p:spPr bwMode="auto">
          <a:xfrm>
            <a:off x="8690177" y="5096120"/>
            <a:ext cx="198967" cy="289984"/>
          </a:xfrm>
          <a:custGeom>
            <a:avLst/>
            <a:gdLst>
              <a:gd name="T0" fmla="*/ 16 w 76"/>
              <a:gd name="T1" fmla="*/ 65 h 111"/>
              <a:gd name="T2" fmla="*/ 0 w 76"/>
              <a:gd name="T3" fmla="*/ 88 h 111"/>
              <a:gd name="T4" fmla="*/ 38 w 76"/>
              <a:gd name="T5" fmla="*/ 111 h 111"/>
              <a:gd name="T6" fmla="*/ 76 w 76"/>
              <a:gd name="T7" fmla="*/ 86 h 111"/>
              <a:gd name="T8" fmla="*/ 66 w 76"/>
              <a:gd name="T9" fmla="*/ 86 h 111"/>
              <a:gd name="T10" fmla="*/ 38 w 76"/>
              <a:gd name="T11" fmla="*/ 105 h 111"/>
              <a:gd name="T12" fmla="*/ 13 w 76"/>
              <a:gd name="T13" fmla="*/ 84 h 111"/>
              <a:gd name="T14" fmla="*/ 16 w 76"/>
              <a:gd name="T15" fmla="*/ 76 h 111"/>
              <a:gd name="T16" fmla="*/ 16 w 76"/>
              <a:gd name="T17" fmla="*/ 73 h 111"/>
              <a:gd name="T18" fmla="*/ 16 w 76"/>
              <a:gd name="T19" fmla="*/ 65 h 111"/>
              <a:gd name="T20" fmla="*/ 16 w 76"/>
              <a:gd name="T21" fmla="*/ 0 h 111"/>
              <a:gd name="T22" fmla="*/ 8 w 76"/>
              <a:gd name="T23" fmla="*/ 17 h 111"/>
              <a:gd name="T24" fmla="*/ 16 w 76"/>
              <a:gd name="T25" fmla="*/ 37 h 111"/>
              <a:gd name="T26" fmla="*/ 16 w 76"/>
              <a:gd name="T27"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111">
                <a:moveTo>
                  <a:pt x="16" y="65"/>
                </a:moveTo>
                <a:cubicBezTo>
                  <a:pt x="6" y="71"/>
                  <a:pt x="0" y="80"/>
                  <a:pt x="0" y="88"/>
                </a:cubicBezTo>
                <a:cubicBezTo>
                  <a:pt x="0" y="102"/>
                  <a:pt x="18" y="111"/>
                  <a:pt x="38" y="111"/>
                </a:cubicBezTo>
                <a:cubicBezTo>
                  <a:pt x="60" y="111"/>
                  <a:pt x="75" y="99"/>
                  <a:pt x="76" y="86"/>
                </a:cubicBezTo>
                <a:cubicBezTo>
                  <a:pt x="66" y="86"/>
                  <a:pt x="66" y="86"/>
                  <a:pt x="66" y="86"/>
                </a:cubicBezTo>
                <a:cubicBezTo>
                  <a:pt x="65" y="97"/>
                  <a:pt x="58" y="105"/>
                  <a:pt x="38" y="105"/>
                </a:cubicBezTo>
                <a:cubicBezTo>
                  <a:pt x="24" y="105"/>
                  <a:pt x="13" y="95"/>
                  <a:pt x="13" y="84"/>
                </a:cubicBezTo>
                <a:cubicBezTo>
                  <a:pt x="13" y="82"/>
                  <a:pt x="14" y="79"/>
                  <a:pt x="16" y="76"/>
                </a:cubicBezTo>
                <a:cubicBezTo>
                  <a:pt x="16" y="75"/>
                  <a:pt x="16" y="74"/>
                  <a:pt x="16" y="73"/>
                </a:cubicBezTo>
                <a:cubicBezTo>
                  <a:pt x="16" y="65"/>
                  <a:pt x="16" y="65"/>
                  <a:pt x="16" y="65"/>
                </a:cubicBezTo>
                <a:moveTo>
                  <a:pt x="16" y="0"/>
                </a:moveTo>
                <a:cubicBezTo>
                  <a:pt x="11" y="4"/>
                  <a:pt x="8" y="11"/>
                  <a:pt x="8" y="17"/>
                </a:cubicBezTo>
                <a:cubicBezTo>
                  <a:pt x="8" y="25"/>
                  <a:pt x="11" y="32"/>
                  <a:pt x="16" y="37"/>
                </a:cubicBezTo>
                <a:cubicBezTo>
                  <a:pt x="16" y="0"/>
                  <a:pt x="16" y="0"/>
                  <a:pt x="16"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21" name="Freeform 61">
            <a:extLst>
              <a:ext uri="{FF2B5EF4-FFF2-40B4-BE49-F238E27FC236}">
                <a16:creationId xmlns:a16="http://schemas.microsoft.com/office/drawing/2014/main" id="{6AB72DB9-F498-4F99-95E4-484AEA5B50F0}"/>
              </a:ext>
            </a:extLst>
          </p:cNvPr>
          <p:cNvSpPr>
            <a:spLocks/>
          </p:cNvSpPr>
          <p:nvPr userDrawn="1"/>
        </p:nvSpPr>
        <p:spPr bwMode="auto">
          <a:xfrm>
            <a:off x="8899727" y="5068603"/>
            <a:ext cx="110067" cy="105833"/>
          </a:xfrm>
          <a:custGeom>
            <a:avLst/>
            <a:gdLst>
              <a:gd name="T0" fmla="*/ 31 w 52"/>
              <a:gd name="T1" fmla="*/ 0 h 50"/>
              <a:gd name="T2" fmla="*/ 21 w 52"/>
              <a:gd name="T3" fmla="*/ 0 h 50"/>
              <a:gd name="T4" fmla="*/ 21 w 52"/>
              <a:gd name="T5" fmla="*/ 20 h 50"/>
              <a:gd name="T6" fmla="*/ 0 w 52"/>
              <a:gd name="T7" fmla="*/ 20 h 50"/>
              <a:gd name="T8" fmla="*/ 0 w 52"/>
              <a:gd name="T9" fmla="*/ 31 h 50"/>
              <a:gd name="T10" fmla="*/ 21 w 52"/>
              <a:gd name="T11" fmla="*/ 31 h 50"/>
              <a:gd name="T12" fmla="*/ 21 w 52"/>
              <a:gd name="T13" fmla="*/ 50 h 50"/>
              <a:gd name="T14" fmla="*/ 31 w 52"/>
              <a:gd name="T15" fmla="*/ 50 h 50"/>
              <a:gd name="T16" fmla="*/ 31 w 52"/>
              <a:gd name="T17" fmla="*/ 31 h 50"/>
              <a:gd name="T18" fmla="*/ 52 w 52"/>
              <a:gd name="T19" fmla="*/ 31 h 50"/>
              <a:gd name="T20" fmla="*/ 52 w 52"/>
              <a:gd name="T21" fmla="*/ 20 h 50"/>
              <a:gd name="T22" fmla="*/ 31 w 52"/>
              <a:gd name="T23" fmla="*/ 20 h 50"/>
              <a:gd name="T24" fmla="*/ 31 w 52"/>
              <a:gd name="T25"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2" h="50">
                <a:moveTo>
                  <a:pt x="31" y="0"/>
                </a:moveTo>
                <a:lnTo>
                  <a:pt x="21" y="0"/>
                </a:lnTo>
                <a:lnTo>
                  <a:pt x="21" y="20"/>
                </a:lnTo>
                <a:lnTo>
                  <a:pt x="0" y="20"/>
                </a:lnTo>
                <a:lnTo>
                  <a:pt x="0" y="31"/>
                </a:lnTo>
                <a:lnTo>
                  <a:pt x="21" y="31"/>
                </a:lnTo>
                <a:lnTo>
                  <a:pt x="21" y="50"/>
                </a:lnTo>
                <a:lnTo>
                  <a:pt x="31" y="50"/>
                </a:lnTo>
                <a:lnTo>
                  <a:pt x="31" y="31"/>
                </a:lnTo>
                <a:lnTo>
                  <a:pt x="52" y="31"/>
                </a:lnTo>
                <a:lnTo>
                  <a:pt x="52" y="20"/>
                </a:lnTo>
                <a:lnTo>
                  <a:pt x="31" y="20"/>
                </a:lnTo>
                <a:lnTo>
                  <a:pt x="31" y="0"/>
                </a:lnTo>
                <a:close/>
              </a:path>
            </a:pathLst>
          </a:custGeom>
          <a:solidFill>
            <a:srgbClr val="FEF8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22" name="Freeform 62">
            <a:extLst>
              <a:ext uri="{FF2B5EF4-FFF2-40B4-BE49-F238E27FC236}">
                <a16:creationId xmlns:a16="http://schemas.microsoft.com/office/drawing/2014/main" id="{EB382B49-6986-43AC-9334-C7DC59E25518}"/>
              </a:ext>
            </a:extLst>
          </p:cNvPr>
          <p:cNvSpPr>
            <a:spLocks/>
          </p:cNvSpPr>
          <p:nvPr userDrawn="1"/>
        </p:nvSpPr>
        <p:spPr bwMode="auto">
          <a:xfrm>
            <a:off x="8899727" y="5068603"/>
            <a:ext cx="110067" cy="105833"/>
          </a:xfrm>
          <a:custGeom>
            <a:avLst/>
            <a:gdLst>
              <a:gd name="T0" fmla="*/ 31 w 52"/>
              <a:gd name="T1" fmla="*/ 0 h 50"/>
              <a:gd name="T2" fmla="*/ 21 w 52"/>
              <a:gd name="T3" fmla="*/ 0 h 50"/>
              <a:gd name="T4" fmla="*/ 21 w 52"/>
              <a:gd name="T5" fmla="*/ 20 h 50"/>
              <a:gd name="T6" fmla="*/ 0 w 52"/>
              <a:gd name="T7" fmla="*/ 20 h 50"/>
              <a:gd name="T8" fmla="*/ 0 w 52"/>
              <a:gd name="T9" fmla="*/ 31 h 50"/>
              <a:gd name="T10" fmla="*/ 21 w 52"/>
              <a:gd name="T11" fmla="*/ 31 h 50"/>
              <a:gd name="T12" fmla="*/ 21 w 52"/>
              <a:gd name="T13" fmla="*/ 50 h 50"/>
              <a:gd name="T14" fmla="*/ 31 w 52"/>
              <a:gd name="T15" fmla="*/ 50 h 50"/>
              <a:gd name="T16" fmla="*/ 31 w 52"/>
              <a:gd name="T17" fmla="*/ 31 h 50"/>
              <a:gd name="T18" fmla="*/ 52 w 52"/>
              <a:gd name="T19" fmla="*/ 31 h 50"/>
              <a:gd name="T20" fmla="*/ 52 w 52"/>
              <a:gd name="T21" fmla="*/ 20 h 50"/>
              <a:gd name="T22" fmla="*/ 31 w 52"/>
              <a:gd name="T23" fmla="*/ 20 h 50"/>
              <a:gd name="T24" fmla="*/ 31 w 52"/>
              <a:gd name="T25"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2" h="50">
                <a:moveTo>
                  <a:pt x="31" y="0"/>
                </a:moveTo>
                <a:lnTo>
                  <a:pt x="21" y="0"/>
                </a:lnTo>
                <a:lnTo>
                  <a:pt x="21" y="20"/>
                </a:lnTo>
                <a:lnTo>
                  <a:pt x="0" y="20"/>
                </a:lnTo>
                <a:lnTo>
                  <a:pt x="0" y="31"/>
                </a:lnTo>
                <a:lnTo>
                  <a:pt x="21" y="31"/>
                </a:lnTo>
                <a:lnTo>
                  <a:pt x="21" y="50"/>
                </a:lnTo>
                <a:lnTo>
                  <a:pt x="31" y="50"/>
                </a:lnTo>
                <a:lnTo>
                  <a:pt x="31" y="31"/>
                </a:lnTo>
                <a:lnTo>
                  <a:pt x="52" y="31"/>
                </a:lnTo>
                <a:lnTo>
                  <a:pt x="52" y="20"/>
                </a:lnTo>
                <a:lnTo>
                  <a:pt x="31" y="20"/>
                </a:lnTo>
                <a:lnTo>
                  <a:pt x="3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23" name="Freeform 63">
            <a:extLst>
              <a:ext uri="{FF2B5EF4-FFF2-40B4-BE49-F238E27FC236}">
                <a16:creationId xmlns:a16="http://schemas.microsoft.com/office/drawing/2014/main" id="{5993E839-EC53-491F-839A-77371181D620}"/>
              </a:ext>
            </a:extLst>
          </p:cNvPr>
          <p:cNvSpPr>
            <a:spLocks noEditPoints="1"/>
          </p:cNvSpPr>
          <p:nvPr userDrawn="1"/>
        </p:nvSpPr>
        <p:spPr bwMode="auto">
          <a:xfrm>
            <a:off x="8732510" y="5068603"/>
            <a:ext cx="158751" cy="254000"/>
          </a:xfrm>
          <a:custGeom>
            <a:avLst/>
            <a:gdLst>
              <a:gd name="T0" fmla="*/ 27 w 61"/>
              <a:gd name="T1" fmla="*/ 50 h 97"/>
              <a:gd name="T2" fmla="*/ 26 w 61"/>
              <a:gd name="T3" fmla="*/ 50 h 97"/>
              <a:gd name="T4" fmla="*/ 6 w 61"/>
              <a:gd name="T5" fmla="*/ 28 h 97"/>
              <a:gd name="T6" fmla="*/ 20 w 61"/>
              <a:gd name="T7" fmla="*/ 6 h 97"/>
              <a:gd name="T8" fmla="*/ 20 w 61"/>
              <a:gd name="T9" fmla="*/ 6 h 97"/>
              <a:gd name="T10" fmla="*/ 40 w 61"/>
              <a:gd name="T11" fmla="*/ 29 h 97"/>
              <a:gd name="T12" fmla="*/ 27 w 61"/>
              <a:gd name="T13" fmla="*/ 50 h 97"/>
              <a:gd name="T14" fmla="*/ 61 w 61"/>
              <a:gd name="T15" fmla="*/ 0 h 97"/>
              <a:gd name="T16" fmla="*/ 25 w 61"/>
              <a:gd name="T17" fmla="*/ 0 h 97"/>
              <a:gd name="T18" fmla="*/ 0 w 61"/>
              <a:gd name="T19" fmla="*/ 11 h 97"/>
              <a:gd name="T20" fmla="*/ 0 w 61"/>
              <a:gd name="T21" fmla="*/ 48 h 97"/>
              <a:gd name="T22" fmla="*/ 19 w 61"/>
              <a:gd name="T23" fmla="*/ 55 h 97"/>
              <a:gd name="T24" fmla="*/ 23 w 61"/>
              <a:gd name="T25" fmla="*/ 55 h 97"/>
              <a:gd name="T26" fmla="*/ 21 w 61"/>
              <a:gd name="T27" fmla="*/ 62 h 97"/>
              <a:gd name="T28" fmla="*/ 26 w 61"/>
              <a:gd name="T29" fmla="*/ 71 h 97"/>
              <a:gd name="T30" fmla="*/ 19 w 61"/>
              <a:gd name="T31" fmla="*/ 71 h 97"/>
              <a:gd name="T32" fmla="*/ 0 w 61"/>
              <a:gd name="T33" fmla="*/ 76 h 97"/>
              <a:gd name="T34" fmla="*/ 0 w 61"/>
              <a:gd name="T35" fmla="*/ 84 h 97"/>
              <a:gd name="T36" fmla="*/ 0 w 61"/>
              <a:gd name="T37" fmla="*/ 87 h 97"/>
              <a:gd name="T38" fmla="*/ 24 w 61"/>
              <a:gd name="T39" fmla="*/ 76 h 97"/>
              <a:gd name="T40" fmla="*/ 24 w 61"/>
              <a:gd name="T41" fmla="*/ 76 h 97"/>
              <a:gd name="T42" fmla="*/ 33 w 61"/>
              <a:gd name="T43" fmla="*/ 77 h 97"/>
              <a:gd name="T44" fmla="*/ 49 w 61"/>
              <a:gd name="T45" fmla="*/ 92 h 97"/>
              <a:gd name="T46" fmla="*/ 50 w 61"/>
              <a:gd name="T47" fmla="*/ 96 h 97"/>
              <a:gd name="T48" fmla="*/ 50 w 61"/>
              <a:gd name="T49" fmla="*/ 97 h 97"/>
              <a:gd name="T50" fmla="*/ 60 w 61"/>
              <a:gd name="T51" fmla="*/ 97 h 97"/>
              <a:gd name="T52" fmla="*/ 61 w 61"/>
              <a:gd name="T53" fmla="*/ 94 h 97"/>
              <a:gd name="T54" fmla="*/ 47 w 61"/>
              <a:gd name="T55" fmla="*/ 69 h 97"/>
              <a:gd name="T56" fmla="*/ 36 w 61"/>
              <a:gd name="T57" fmla="*/ 58 h 97"/>
              <a:gd name="T58" fmla="*/ 43 w 61"/>
              <a:gd name="T59" fmla="*/ 48 h 97"/>
              <a:gd name="T60" fmla="*/ 54 w 61"/>
              <a:gd name="T61" fmla="*/ 29 h 97"/>
              <a:gd name="T62" fmla="*/ 44 w 61"/>
              <a:gd name="T63" fmla="*/ 8 h 97"/>
              <a:gd name="T64" fmla="*/ 53 w 61"/>
              <a:gd name="T65" fmla="*/ 8 h 97"/>
              <a:gd name="T66" fmla="*/ 61 w 61"/>
              <a:gd name="T67"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1" h="97">
                <a:moveTo>
                  <a:pt x="27" y="50"/>
                </a:moveTo>
                <a:cubicBezTo>
                  <a:pt x="26" y="50"/>
                  <a:pt x="26" y="50"/>
                  <a:pt x="26" y="50"/>
                </a:cubicBezTo>
                <a:cubicBezTo>
                  <a:pt x="16" y="49"/>
                  <a:pt x="7" y="40"/>
                  <a:pt x="6" y="28"/>
                </a:cubicBezTo>
                <a:cubicBezTo>
                  <a:pt x="4" y="15"/>
                  <a:pt x="10" y="6"/>
                  <a:pt x="20" y="6"/>
                </a:cubicBezTo>
                <a:cubicBezTo>
                  <a:pt x="20" y="6"/>
                  <a:pt x="20" y="6"/>
                  <a:pt x="20" y="6"/>
                </a:cubicBezTo>
                <a:cubicBezTo>
                  <a:pt x="30" y="6"/>
                  <a:pt x="38" y="16"/>
                  <a:pt x="40" y="29"/>
                </a:cubicBezTo>
                <a:cubicBezTo>
                  <a:pt x="41" y="42"/>
                  <a:pt x="36" y="50"/>
                  <a:pt x="27" y="50"/>
                </a:cubicBezTo>
                <a:moveTo>
                  <a:pt x="61" y="0"/>
                </a:moveTo>
                <a:cubicBezTo>
                  <a:pt x="61" y="0"/>
                  <a:pt x="35" y="0"/>
                  <a:pt x="25" y="0"/>
                </a:cubicBezTo>
                <a:cubicBezTo>
                  <a:pt x="15" y="0"/>
                  <a:pt x="6" y="4"/>
                  <a:pt x="0" y="11"/>
                </a:cubicBezTo>
                <a:cubicBezTo>
                  <a:pt x="0" y="48"/>
                  <a:pt x="0" y="48"/>
                  <a:pt x="0" y="48"/>
                </a:cubicBezTo>
                <a:cubicBezTo>
                  <a:pt x="4" y="52"/>
                  <a:pt x="11" y="55"/>
                  <a:pt x="19" y="55"/>
                </a:cubicBezTo>
                <a:cubicBezTo>
                  <a:pt x="20" y="55"/>
                  <a:pt x="21" y="55"/>
                  <a:pt x="23" y="55"/>
                </a:cubicBezTo>
                <a:cubicBezTo>
                  <a:pt x="21" y="57"/>
                  <a:pt x="21" y="59"/>
                  <a:pt x="21" y="62"/>
                </a:cubicBezTo>
                <a:cubicBezTo>
                  <a:pt x="21" y="66"/>
                  <a:pt x="23" y="69"/>
                  <a:pt x="26" y="71"/>
                </a:cubicBezTo>
                <a:cubicBezTo>
                  <a:pt x="24" y="71"/>
                  <a:pt x="22" y="71"/>
                  <a:pt x="19" y="71"/>
                </a:cubicBezTo>
                <a:cubicBezTo>
                  <a:pt x="12" y="71"/>
                  <a:pt x="5" y="73"/>
                  <a:pt x="0" y="76"/>
                </a:cubicBezTo>
                <a:cubicBezTo>
                  <a:pt x="0" y="84"/>
                  <a:pt x="0" y="84"/>
                  <a:pt x="0" y="84"/>
                </a:cubicBezTo>
                <a:cubicBezTo>
                  <a:pt x="0" y="85"/>
                  <a:pt x="0" y="86"/>
                  <a:pt x="0" y="87"/>
                </a:cubicBezTo>
                <a:cubicBezTo>
                  <a:pt x="4" y="80"/>
                  <a:pt x="13" y="76"/>
                  <a:pt x="24" y="76"/>
                </a:cubicBezTo>
                <a:cubicBezTo>
                  <a:pt x="24" y="76"/>
                  <a:pt x="24" y="76"/>
                  <a:pt x="24" y="76"/>
                </a:cubicBezTo>
                <a:cubicBezTo>
                  <a:pt x="27" y="76"/>
                  <a:pt x="31" y="76"/>
                  <a:pt x="33" y="77"/>
                </a:cubicBezTo>
                <a:cubicBezTo>
                  <a:pt x="41" y="83"/>
                  <a:pt x="48" y="86"/>
                  <a:pt x="49" y="92"/>
                </a:cubicBezTo>
                <a:cubicBezTo>
                  <a:pt x="49" y="93"/>
                  <a:pt x="50" y="95"/>
                  <a:pt x="50" y="96"/>
                </a:cubicBezTo>
                <a:cubicBezTo>
                  <a:pt x="50" y="96"/>
                  <a:pt x="50" y="97"/>
                  <a:pt x="50" y="97"/>
                </a:cubicBezTo>
                <a:cubicBezTo>
                  <a:pt x="60" y="97"/>
                  <a:pt x="60" y="97"/>
                  <a:pt x="60" y="97"/>
                </a:cubicBezTo>
                <a:cubicBezTo>
                  <a:pt x="61" y="96"/>
                  <a:pt x="61" y="95"/>
                  <a:pt x="61" y="94"/>
                </a:cubicBezTo>
                <a:cubicBezTo>
                  <a:pt x="61" y="84"/>
                  <a:pt x="58" y="78"/>
                  <a:pt x="47" y="69"/>
                </a:cubicBezTo>
                <a:cubicBezTo>
                  <a:pt x="43" y="67"/>
                  <a:pt x="36" y="62"/>
                  <a:pt x="36" y="58"/>
                </a:cubicBezTo>
                <a:cubicBezTo>
                  <a:pt x="36" y="54"/>
                  <a:pt x="37" y="52"/>
                  <a:pt x="43" y="48"/>
                </a:cubicBezTo>
                <a:cubicBezTo>
                  <a:pt x="50" y="43"/>
                  <a:pt x="54" y="36"/>
                  <a:pt x="54" y="29"/>
                </a:cubicBezTo>
                <a:cubicBezTo>
                  <a:pt x="54" y="20"/>
                  <a:pt x="50" y="12"/>
                  <a:pt x="44" y="8"/>
                </a:cubicBezTo>
                <a:cubicBezTo>
                  <a:pt x="53" y="8"/>
                  <a:pt x="53" y="8"/>
                  <a:pt x="53" y="8"/>
                </a:cubicBezTo>
                <a:cubicBezTo>
                  <a:pt x="61" y="0"/>
                  <a:pt x="61" y="0"/>
                  <a:pt x="61" y="0"/>
                </a:cubicBezTo>
              </a:path>
            </a:pathLst>
          </a:custGeom>
          <a:solidFill>
            <a:srgbClr val="FEF8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24" name="Freeform 90">
            <a:extLst>
              <a:ext uri="{FF2B5EF4-FFF2-40B4-BE49-F238E27FC236}">
                <a16:creationId xmlns:a16="http://schemas.microsoft.com/office/drawing/2014/main" id="{159B58CB-5378-45C1-B32D-FE866C777E1B}"/>
              </a:ext>
            </a:extLst>
          </p:cNvPr>
          <p:cNvSpPr>
            <a:spLocks/>
          </p:cNvSpPr>
          <p:nvPr userDrawn="1"/>
        </p:nvSpPr>
        <p:spPr bwMode="auto">
          <a:xfrm>
            <a:off x="1869124" y="5072203"/>
            <a:ext cx="167217" cy="309033"/>
          </a:xfrm>
          <a:custGeom>
            <a:avLst/>
            <a:gdLst>
              <a:gd name="T0" fmla="*/ 0 w 64"/>
              <a:gd name="T1" fmla="*/ 64 h 119"/>
              <a:gd name="T2" fmla="*/ 0 w 64"/>
              <a:gd name="T3" fmla="*/ 40 h 119"/>
              <a:gd name="T4" fmla="*/ 18 w 64"/>
              <a:gd name="T5" fmla="*/ 40 h 119"/>
              <a:gd name="T6" fmla="*/ 18 w 64"/>
              <a:gd name="T7" fmla="*/ 31 h 119"/>
              <a:gd name="T8" fmla="*/ 45 w 64"/>
              <a:gd name="T9" fmla="*/ 0 h 119"/>
              <a:gd name="T10" fmla="*/ 64 w 64"/>
              <a:gd name="T11" fmla="*/ 0 h 119"/>
              <a:gd name="T12" fmla="*/ 64 w 64"/>
              <a:gd name="T13" fmla="*/ 24 h 119"/>
              <a:gd name="T14" fmla="*/ 45 w 64"/>
              <a:gd name="T15" fmla="*/ 24 h 119"/>
              <a:gd name="T16" fmla="*/ 40 w 64"/>
              <a:gd name="T17" fmla="*/ 30 h 119"/>
              <a:gd name="T18" fmla="*/ 40 w 64"/>
              <a:gd name="T19" fmla="*/ 40 h 119"/>
              <a:gd name="T20" fmla="*/ 64 w 64"/>
              <a:gd name="T21" fmla="*/ 40 h 119"/>
              <a:gd name="T22" fmla="*/ 64 w 64"/>
              <a:gd name="T23" fmla="*/ 64 h 119"/>
              <a:gd name="T24" fmla="*/ 40 w 64"/>
              <a:gd name="T25" fmla="*/ 64 h 119"/>
              <a:gd name="T26" fmla="*/ 40 w 64"/>
              <a:gd name="T27" fmla="*/ 119 h 119"/>
              <a:gd name="T28" fmla="*/ 18 w 64"/>
              <a:gd name="T29" fmla="*/ 119 h 119"/>
              <a:gd name="T30" fmla="*/ 18 w 64"/>
              <a:gd name="T31" fmla="*/ 64 h 119"/>
              <a:gd name="T32" fmla="*/ 0 w 64"/>
              <a:gd name="T33" fmla="*/ 64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4" h="119">
                <a:moveTo>
                  <a:pt x="0" y="64"/>
                </a:moveTo>
                <a:cubicBezTo>
                  <a:pt x="0" y="40"/>
                  <a:pt x="0" y="40"/>
                  <a:pt x="0" y="40"/>
                </a:cubicBezTo>
                <a:cubicBezTo>
                  <a:pt x="18" y="40"/>
                  <a:pt x="18" y="40"/>
                  <a:pt x="18" y="40"/>
                </a:cubicBezTo>
                <a:cubicBezTo>
                  <a:pt x="18" y="31"/>
                  <a:pt x="18" y="31"/>
                  <a:pt x="18" y="31"/>
                </a:cubicBezTo>
                <a:cubicBezTo>
                  <a:pt x="18" y="14"/>
                  <a:pt x="30" y="0"/>
                  <a:pt x="45" y="0"/>
                </a:cubicBezTo>
                <a:cubicBezTo>
                  <a:pt x="64" y="0"/>
                  <a:pt x="64" y="0"/>
                  <a:pt x="64" y="0"/>
                </a:cubicBezTo>
                <a:cubicBezTo>
                  <a:pt x="64" y="24"/>
                  <a:pt x="64" y="24"/>
                  <a:pt x="64" y="24"/>
                </a:cubicBezTo>
                <a:cubicBezTo>
                  <a:pt x="45" y="24"/>
                  <a:pt x="45" y="24"/>
                  <a:pt x="45" y="24"/>
                </a:cubicBezTo>
                <a:cubicBezTo>
                  <a:pt x="43" y="24"/>
                  <a:pt x="40" y="26"/>
                  <a:pt x="40" y="30"/>
                </a:cubicBezTo>
                <a:cubicBezTo>
                  <a:pt x="40" y="40"/>
                  <a:pt x="40" y="40"/>
                  <a:pt x="40" y="40"/>
                </a:cubicBezTo>
                <a:cubicBezTo>
                  <a:pt x="64" y="40"/>
                  <a:pt x="64" y="40"/>
                  <a:pt x="64" y="40"/>
                </a:cubicBezTo>
                <a:cubicBezTo>
                  <a:pt x="64" y="64"/>
                  <a:pt x="64" y="64"/>
                  <a:pt x="64" y="64"/>
                </a:cubicBezTo>
                <a:cubicBezTo>
                  <a:pt x="40" y="64"/>
                  <a:pt x="40" y="64"/>
                  <a:pt x="40" y="64"/>
                </a:cubicBezTo>
                <a:cubicBezTo>
                  <a:pt x="40" y="119"/>
                  <a:pt x="40" y="119"/>
                  <a:pt x="40" y="119"/>
                </a:cubicBezTo>
                <a:cubicBezTo>
                  <a:pt x="18" y="119"/>
                  <a:pt x="18" y="119"/>
                  <a:pt x="18" y="119"/>
                </a:cubicBezTo>
                <a:cubicBezTo>
                  <a:pt x="18" y="64"/>
                  <a:pt x="18" y="64"/>
                  <a:pt x="18" y="64"/>
                </a:cubicBezTo>
                <a:lnTo>
                  <a:pt x="0" y="6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grpSp>
        <p:nvGrpSpPr>
          <p:cNvPr id="25" name="Group 24">
            <a:extLst>
              <a:ext uri="{FF2B5EF4-FFF2-40B4-BE49-F238E27FC236}">
                <a16:creationId xmlns:a16="http://schemas.microsoft.com/office/drawing/2014/main" id="{2B7C841D-3CA7-4BD3-AD6E-EAC0D8ABD457}"/>
              </a:ext>
            </a:extLst>
          </p:cNvPr>
          <p:cNvGrpSpPr/>
          <p:nvPr userDrawn="1"/>
        </p:nvGrpSpPr>
        <p:grpSpPr>
          <a:xfrm>
            <a:off x="8603968" y="4964252"/>
            <a:ext cx="547462" cy="545244"/>
            <a:chOff x="2809875" y="2679700"/>
            <a:chExt cx="392113" cy="390525"/>
          </a:xfrm>
        </p:grpSpPr>
        <p:sp>
          <p:nvSpPr>
            <p:cNvPr id="26" name="Oval 70">
              <a:extLst>
                <a:ext uri="{FF2B5EF4-FFF2-40B4-BE49-F238E27FC236}">
                  <a16:creationId xmlns:a16="http://schemas.microsoft.com/office/drawing/2014/main" id="{AFEE6EC3-87CB-4F9C-A213-87F66295C0CB}"/>
                </a:ext>
              </a:extLst>
            </p:cNvPr>
            <p:cNvSpPr>
              <a:spLocks noChangeArrowheads="1"/>
            </p:cNvSpPr>
            <p:nvPr/>
          </p:nvSpPr>
          <p:spPr bwMode="auto">
            <a:xfrm>
              <a:off x="2809875" y="2679700"/>
              <a:ext cx="392113" cy="390525"/>
            </a:xfrm>
            <a:prstGeom prst="ellipse">
              <a:avLst/>
            </a:prstGeom>
            <a:solidFill>
              <a:srgbClr val="0087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27" name="Freeform 71">
              <a:extLst>
                <a:ext uri="{FF2B5EF4-FFF2-40B4-BE49-F238E27FC236}">
                  <a16:creationId xmlns:a16="http://schemas.microsoft.com/office/drawing/2014/main" id="{8B86EE28-D8D7-4EFC-9DE3-85850CC04D6B}"/>
                </a:ext>
              </a:extLst>
            </p:cNvPr>
            <p:cNvSpPr>
              <a:spLocks noEditPoints="1"/>
            </p:cNvSpPr>
            <p:nvPr/>
          </p:nvSpPr>
          <p:spPr bwMode="auto">
            <a:xfrm>
              <a:off x="2908300" y="2771775"/>
              <a:ext cx="192088" cy="192088"/>
            </a:xfrm>
            <a:custGeom>
              <a:avLst/>
              <a:gdLst>
                <a:gd name="T0" fmla="*/ 23 w 98"/>
                <a:gd name="T1" fmla="*/ 98 h 98"/>
                <a:gd name="T2" fmla="*/ 2 w 98"/>
                <a:gd name="T3" fmla="*/ 98 h 98"/>
                <a:gd name="T4" fmla="*/ 2 w 98"/>
                <a:gd name="T5" fmla="*/ 32 h 98"/>
                <a:gd name="T6" fmla="*/ 23 w 98"/>
                <a:gd name="T7" fmla="*/ 32 h 98"/>
                <a:gd name="T8" fmla="*/ 23 w 98"/>
                <a:gd name="T9" fmla="*/ 98 h 98"/>
                <a:gd name="T10" fmla="*/ 12 w 98"/>
                <a:gd name="T11" fmla="*/ 24 h 98"/>
                <a:gd name="T12" fmla="*/ 0 w 98"/>
                <a:gd name="T13" fmla="*/ 12 h 98"/>
                <a:gd name="T14" fmla="*/ 12 w 98"/>
                <a:gd name="T15" fmla="*/ 0 h 98"/>
                <a:gd name="T16" fmla="*/ 24 w 98"/>
                <a:gd name="T17" fmla="*/ 12 h 98"/>
                <a:gd name="T18" fmla="*/ 12 w 98"/>
                <a:gd name="T19" fmla="*/ 24 h 98"/>
                <a:gd name="T20" fmla="*/ 98 w 98"/>
                <a:gd name="T21" fmla="*/ 98 h 98"/>
                <a:gd name="T22" fmla="*/ 78 w 98"/>
                <a:gd name="T23" fmla="*/ 98 h 98"/>
                <a:gd name="T24" fmla="*/ 78 w 98"/>
                <a:gd name="T25" fmla="*/ 64 h 98"/>
                <a:gd name="T26" fmla="*/ 67 w 98"/>
                <a:gd name="T27" fmla="*/ 49 h 98"/>
                <a:gd name="T28" fmla="*/ 55 w 98"/>
                <a:gd name="T29" fmla="*/ 64 h 98"/>
                <a:gd name="T30" fmla="*/ 55 w 98"/>
                <a:gd name="T31" fmla="*/ 98 h 98"/>
                <a:gd name="T32" fmla="*/ 35 w 98"/>
                <a:gd name="T33" fmla="*/ 98 h 98"/>
                <a:gd name="T34" fmla="*/ 35 w 98"/>
                <a:gd name="T35" fmla="*/ 32 h 98"/>
                <a:gd name="T36" fmla="*/ 55 w 98"/>
                <a:gd name="T37" fmla="*/ 32 h 98"/>
                <a:gd name="T38" fmla="*/ 55 w 98"/>
                <a:gd name="T39" fmla="*/ 41 h 98"/>
                <a:gd name="T40" fmla="*/ 75 w 98"/>
                <a:gd name="T41" fmla="*/ 30 h 98"/>
                <a:gd name="T42" fmla="*/ 98 w 98"/>
                <a:gd name="T43" fmla="*/ 56 h 98"/>
                <a:gd name="T44" fmla="*/ 98 w 98"/>
                <a:gd name="T45" fmla="*/ 98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8" h="98">
                  <a:moveTo>
                    <a:pt x="23" y="98"/>
                  </a:moveTo>
                  <a:cubicBezTo>
                    <a:pt x="2" y="98"/>
                    <a:pt x="2" y="98"/>
                    <a:pt x="2" y="98"/>
                  </a:cubicBezTo>
                  <a:cubicBezTo>
                    <a:pt x="2" y="32"/>
                    <a:pt x="2" y="32"/>
                    <a:pt x="2" y="32"/>
                  </a:cubicBezTo>
                  <a:cubicBezTo>
                    <a:pt x="23" y="32"/>
                    <a:pt x="23" y="32"/>
                    <a:pt x="23" y="32"/>
                  </a:cubicBezTo>
                  <a:lnTo>
                    <a:pt x="23" y="98"/>
                  </a:lnTo>
                  <a:close/>
                  <a:moveTo>
                    <a:pt x="12" y="24"/>
                  </a:moveTo>
                  <a:cubicBezTo>
                    <a:pt x="6" y="24"/>
                    <a:pt x="0" y="18"/>
                    <a:pt x="0" y="12"/>
                  </a:cubicBezTo>
                  <a:cubicBezTo>
                    <a:pt x="0" y="5"/>
                    <a:pt x="6" y="0"/>
                    <a:pt x="12" y="0"/>
                  </a:cubicBezTo>
                  <a:cubicBezTo>
                    <a:pt x="19" y="0"/>
                    <a:pt x="24" y="5"/>
                    <a:pt x="24" y="12"/>
                  </a:cubicBezTo>
                  <a:cubicBezTo>
                    <a:pt x="24" y="18"/>
                    <a:pt x="19" y="24"/>
                    <a:pt x="12" y="24"/>
                  </a:cubicBezTo>
                  <a:close/>
                  <a:moveTo>
                    <a:pt x="98" y="98"/>
                  </a:moveTo>
                  <a:cubicBezTo>
                    <a:pt x="78" y="98"/>
                    <a:pt x="78" y="98"/>
                    <a:pt x="78" y="98"/>
                  </a:cubicBezTo>
                  <a:cubicBezTo>
                    <a:pt x="78" y="98"/>
                    <a:pt x="78" y="73"/>
                    <a:pt x="78" y="64"/>
                  </a:cubicBezTo>
                  <a:cubicBezTo>
                    <a:pt x="78" y="54"/>
                    <a:pt x="75" y="49"/>
                    <a:pt x="67" y="49"/>
                  </a:cubicBezTo>
                  <a:cubicBezTo>
                    <a:pt x="59" y="49"/>
                    <a:pt x="55" y="54"/>
                    <a:pt x="55" y="64"/>
                  </a:cubicBezTo>
                  <a:cubicBezTo>
                    <a:pt x="55" y="74"/>
                    <a:pt x="55" y="98"/>
                    <a:pt x="55" y="98"/>
                  </a:cubicBezTo>
                  <a:cubicBezTo>
                    <a:pt x="35" y="98"/>
                    <a:pt x="35" y="98"/>
                    <a:pt x="35" y="98"/>
                  </a:cubicBezTo>
                  <a:cubicBezTo>
                    <a:pt x="35" y="32"/>
                    <a:pt x="35" y="32"/>
                    <a:pt x="35" y="32"/>
                  </a:cubicBezTo>
                  <a:cubicBezTo>
                    <a:pt x="55" y="32"/>
                    <a:pt x="55" y="32"/>
                    <a:pt x="55" y="32"/>
                  </a:cubicBezTo>
                  <a:cubicBezTo>
                    <a:pt x="55" y="41"/>
                    <a:pt x="55" y="41"/>
                    <a:pt x="55" y="41"/>
                  </a:cubicBezTo>
                  <a:cubicBezTo>
                    <a:pt x="55" y="41"/>
                    <a:pt x="61" y="30"/>
                    <a:pt x="75" y="30"/>
                  </a:cubicBezTo>
                  <a:cubicBezTo>
                    <a:pt x="89" y="30"/>
                    <a:pt x="98" y="39"/>
                    <a:pt x="98" y="56"/>
                  </a:cubicBezTo>
                  <a:cubicBezTo>
                    <a:pt x="98" y="74"/>
                    <a:pt x="98" y="98"/>
                    <a:pt x="98" y="9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grpSp>
      <p:grpSp>
        <p:nvGrpSpPr>
          <p:cNvPr id="28" name="Group 27">
            <a:extLst>
              <a:ext uri="{FF2B5EF4-FFF2-40B4-BE49-F238E27FC236}">
                <a16:creationId xmlns:a16="http://schemas.microsoft.com/office/drawing/2014/main" id="{7B123F5E-7710-4DBB-BD5D-A997FD2F27BC}"/>
              </a:ext>
            </a:extLst>
          </p:cNvPr>
          <p:cNvGrpSpPr/>
          <p:nvPr userDrawn="1"/>
        </p:nvGrpSpPr>
        <p:grpSpPr>
          <a:xfrm>
            <a:off x="1710279" y="4964252"/>
            <a:ext cx="529501" cy="529501"/>
            <a:chOff x="4378325" y="2157413"/>
            <a:chExt cx="392113" cy="392113"/>
          </a:xfrm>
        </p:grpSpPr>
        <p:sp>
          <p:nvSpPr>
            <p:cNvPr id="29" name="Oval 113">
              <a:extLst>
                <a:ext uri="{FF2B5EF4-FFF2-40B4-BE49-F238E27FC236}">
                  <a16:creationId xmlns:a16="http://schemas.microsoft.com/office/drawing/2014/main" id="{0E8551F7-3BC6-4C2B-893F-8C1ADA04D093}"/>
                </a:ext>
              </a:extLst>
            </p:cNvPr>
            <p:cNvSpPr>
              <a:spLocks noChangeArrowheads="1"/>
            </p:cNvSpPr>
            <p:nvPr/>
          </p:nvSpPr>
          <p:spPr bwMode="auto">
            <a:xfrm>
              <a:off x="4378325" y="2157413"/>
              <a:ext cx="392113" cy="392113"/>
            </a:xfrm>
            <a:prstGeom prst="ellipse">
              <a:avLst/>
            </a:prstGeom>
            <a:solidFill>
              <a:srgbClr val="2D2D3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114">
              <a:extLst>
                <a:ext uri="{FF2B5EF4-FFF2-40B4-BE49-F238E27FC236}">
                  <a16:creationId xmlns:a16="http://schemas.microsoft.com/office/drawing/2014/main" id="{6AC816F8-FEA1-4304-A471-B01DFC8D1930}"/>
                </a:ext>
              </a:extLst>
            </p:cNvPr>
            <p:cNvSpPr>
              <a:spLocks/>
            </p:cNvSpPr>
            <p:nvPr/>
          </p:nvSpPr>
          <p:spPr bwMode="auto">
            <a:xfrm>
              <a:off x="4449763" y="2230438"/>
              <a:ext cx="247650" cy="241300"/>
            </a:xfrm>
            <a:custGeom>
              <a:avLst/>
              <a:gdLst>
                <a:gd name="T0" fmla="*/ 63 w 126"/>
                <a:gd name="T1" fmla="*/ 0 h 123"/>
                <a:gd name="T2" fmla="*/ 0 w 126"/>
                <a:gd name="T3" fmla="*/ 63 h 123"/>
                <a:gd name="T4" fmla="*/ 42 w 126"/>
                <a:gd name="T5" fmla="*/ 123 h 123"/>
                <a:gd name="T6" fmla="*/ 42 w 126"/>
                <a:gd name="T7" fmla="*/ 123 h 123"/>
                <a:gd name="T8" fmla="*/ 44 w 126"/>
                <a:gd name="T9" fmla="*/ 123 h 123"/>
                <a:gd name="T10" fmla="*/ 47 w 126"/>
                <a:gd name="T11" fmla="*/ 119 h 123"/>
                <a:gd name="T12" fmla="*/ 47 w 126"/>
                <a:gd name="T13" fmla="*/ 119 h 123"/>
                <a:gd name="T14" fmla="*/ 47 w 126"/>
                <a:gd name="T15" fmla="*/ 119 h 123"/>
                <a:gd name="T16" fmla="*/ 47 w 126"/>
                <a:gd name="T17" fmla="*/ 108 h 123"/>
                <a:gd name="T18" fmla="*/ 34 w 126"/>
                <a:gd name="T19" fmla="*/ 108 h 123"/>
                <a:gd name="T20" fmla="*/ 25 w 126"/>
                <a:gd name="T21" fmla="*/ 98 h 123"/>
                <a:gd name="T22" fmla="*/ 17 w 126"/>
                <a:gd name="T23" fmla="*/ 89 h 123"/>
                <a:gd name="T24" fmla="*/ 26 w 126"/>
                <a:gd name="T25" fmla="*/ 90 h 123"/>
                <a:gd name="T26" fmla="*/ 40 w 126"/>
                <a:gd name="T27" fmla="*/ 101 h 123"/>
                <a:gd name="T28" fmla="*/ 48 w 126"/>
                <a:gd name="T29" fmla="*/ 99 h 123"/>
                <a:gd name="T30" fmla="*/ 51 w 126"/>
                <a:gd name="T31" fmla="*/ 92 h 123"/>
                <a:gd name="T32" fmla="*/ 22 w 126"/>
                <a:gd name="T33" fmla="*/ 62 h 123"/>
                <a:gd name="T34" fmla="*/ 29 w 126"/>
                <a:gd name="T35" fmla="*/ 43 h 123"/>
                <a:gd name="T36" fmla="*/ 30 w 126"/>
                <a:gd name="T37" fmla="*/ 26 h 123"/>
                <a:gd name="T38" fmla="*/ 47 w 126"/>
                <a:gd name="T39" fmla="*/ 33 h 123"/>
                <a:gd name="T40" fmla="*/ 63 w 126"/>
                <a:gd name="T41" fmla="*/ 31 h 123"/>
                <a:gd name="T42" fmla="*/ 63 w 126"/>
                <a:gd name="T43" fmla="*/ 31 h 123"/>
                <a:gd name="T44" fmla="*/ 63 w 126"/>
                <a:gd name="T45" fmla="*/ 31 h 123"/>
                <a:gd name="T46" fmla="*/ 63 w 126"/>
                <a:gd name="T47" fmla="*/ 31 h 123"/>
                <a:gd name="T48" fmla="*/ 63 w 126"/>
                <a:gd name="T49" fmla="*/ 31 h 123"/>
                <a:gd name="T50" fmla="*/ 79 w 126"/>
                <a:gd name="T51" fmla="*/ 33 h 123"/>
                <a:gd name="T52" fmla="*/ 96 w 126"/>
                <a:gd name="T53" fmla="*/ 26 h 123"/>
                <a:gd name="T54" fmla="*/ 97 w 126"/>
                <a:gd name="T55" fmla="*/ 43 h 123"/>
                <a:gd name="T56" fmla="*/ 104 w 126"/>
                <a:gd name="T57" fmla="*/ 62 h 123"/>
                <a:gd name="T58" fmla="*/ 75 w 126"/>
                <a:gd name="T59" fmla="*/ 92 h 123"/>
                <a:gd name="T60" fmla="*/ 79 w 126"/>
                <a:gd name="T61" fmla="*/ 103 h 123"/>
                <a:gd name="T62" fmla="*/ 79 w 126"/>
                <a:gd name="T63" fmla="*/ 119 h 123"/>
                <a:gd name="T64" fmla="*/ 82 w 126"/>
                <a:gd name="T65" fmla="*/ 123 h 123"/>
                <a:gd name="T66" fmla="*/ 83 w 126"/>
                <a:gd name="T67" fmla="*/ 123 h 123"/>
                <a:gd name="T68" fmla="*/ 84 w 126"/>
                <a:gd name="T69" fmla="*/ 123 h 123"/>
                <a:gd name="T70" fmla="*/ 126 w 126"/>
                <a:gd name="T71" fmla="*/ 63 h 123"/>
                <a:gd name="T72" fmla="*/ 63 w 126"/>
                <a:gd name="T73"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23">
                  <a:moveTo>
                    <a:pt x="63" y="0"/>
                  </a:moveTo>
                  <a:cubicBezTo>
                    <a:pt x="28" y="0"/>
                    <a:pt x="0" y="28"/>
                    <a:pt x="0" y="63"/>
                  </a:cubicBezTo>
                  <a:cubicBezTo>
                    <a:pt x="0" y="91"/>
                    <a:pt x="17" y="114"/>
                    <a:pt x="42" y="123"/>
                  </a:cubicBezTo>
                  <a:cubicBezTo>
                    <a:pt x="42" y="123"/>
                    <a:pt x="42" y="123"/>
                    <a:pt x="42" y="123"/>
                  </a:cubicBezTo>
                  <a:cubicBezTo>
                    <a:pt x="43" y="123"/>
                    <a:pt x="43" y="123"/>
                    <a:pt x="44" y="123"/>
                  </a:cubicBezTo>
                  <a:cubicBezTo>
                    <a:pt x="46" y="123"/>
                    <a:pt x="47" y="122"/>
                    <a:pt x="47" y="119"/>
                  </a:cubicBezTo>
                  <a:cubicBezTo>
                    <a:pt x="47" y="119"/>
                    <a:pt x="47" y="119"/>
                    <a:pt x="47" y="119"/>
                  </a:cubicBezTo>
                  <a:cubicBezTo>
                    <a:pt x="47" y="119"/>
                    <a:pt x="47" y="119"/>
                    <a:pt x="47" y="119"/>
                  </a:cubicBezTo>
                  <a:cubicBezTo>
                    <a:pt x="47" y="116"/>
                    <a:pt x="47" y="112"/>
                    <a:pt x="47" y="108"/>
                  </a:cubicBezTo>
                  <a:cubicBezTo>
                    <a:pt x="43" y="109"/>
                    <a:pt x="37" y="110"/>
                    <a:pt x="34" y="108"/>
                  </a:cubicBezTo>
                  <a:cubicBezTo>
                    <a:pt x="30" y="106"/>
                    <a:pt x="27" y="103"/>
                    <a:pt x="25" y="98"/>
                  </a:cubicBezTo>
                  <a:cubicBezTo>
                    <a:pt x="23" y="92"/>
                    <a:pt x="17" y="90"/>
                    <a:pt x="17" y="89"/>
                  </a:cubicBezTo>
                  <a:cubicBezTo>
                    <a:pt x="16" y="88"/>
                    <a:pt x="23" y="86"/>
                    <a:pt x="26" y="90"/>
                  </a:cubicBezTo>
                  <a:cubicBezTo>
                    <a:pt x="30" y="94"/>
                    <a:pt x="33" y="102"/>
                    <a:pt x="40" y="101"/>
                  </a:cubicBezTo>
                  <a:cubicBezTo>
                    <a:pt x="44" y="100"/>
                    <a:pt x="46" y="100"/>
                    <a:pt x="48" y="99"/>
                  </a:cubicBezTo>
                  <a:cubicBezTo>
                    <a:pt x="48" y="97"/>
                    <a:pt x="49" y="94"/>
                    <a:pt x="51" y="92"/>
                  </a:cubicBezTo>
                  <a:cubicBezTo>
                    <a:pt x="34" y="89"/>
                    <a:pt x="22" y="80"/>
                    <a:pt x="22" y="62"/>
                  </a:cubicBezTo>
                  <a:cubicBezTo>
                    <a:pt x="22" y="54"/>
                    <a:pt x="25" y="47"/>
                    <a:pt x="29" y="43"/>
                  </a:cubicBezTo>
                  <a:cubicBezTo>
                    <a:pt x="28" y="39"/>
                    <a:pt x="27" y="30"/>
                    <a:pt x="30" y="26"/>
                  </a:cubicBezTo>
                  <a:cubicBezTo>
                    <a:pt x="30" y="26"/>
                    <a:pt x="35" y="24"/>
                    <a:pt x="47" y="33"/>
                  </a:cubicBezTo>
                  <a:cubicBezTo>
                    <a:pt x="52" y="32"/>
                    <a:pt x="57" y="31"/>
                    <a:pt x="63" y="31"/>
                  </a:cubicBezTo>
                  <a:cubicBezTo>
                    <a:pt x="63" y="31"/>
                    <a:pt x="63" y="31"/>
                    <a:pt x="63" y="31"/>
                  </a:cubicBezTo>
                  <a:cubicBezTo>
                    <a:pt x="63" y="31"/>
                    <a:pt x="63" y="31"/>
                    <a:pt x="63" y="31"/>
                  </a:cubicBezTo>
                  <a:cubicBezTo>
                    <a:pt x="63" y="31"/>
                    <a:pt x="63" y="31"/>
                    <a:pt x="63" y="31"/>
                  </a:cubicBezTo>
                  <a:cubicBezTo>
                    <a:pt x="63" y="31"/>
                    <a:pt x="63" y="31"/>
                    <a:pt x="63" y="31"/>
                  </a:cubicBezTo>
                  <a:cubicBezTo>
                    <a:pt x="69" y="31"/>
                    <a:pt x="74" y="32"/>
                    <a:pt x="79" y="33"/>
                  </a:cubicBezTo>
                  <a:cubicBezTo>
                    <a:pt x="92" y="24"/>
                    <a:pt x="96" y="26"/>
                    <a:pt x="96" y="26"/>
                  </a:cubicBezTo>
                  <a:cubicBezTo>
                    <a:pt x="99" y="30"/>
                    <a:pt x="98" y="39"/>
                    <a:pt x="97" y="43"/>
                  </a:cubicBezTo>
                  <a:cubicBezTo>
                    <a:pt x="101" y="47"/>
                    <a:pt x="104" y="54"/>
                    <a:pt x="104" y="62"/>
                  </a:cubicBezTo>
                  <a:cubicBezTo>
                    <a:pt x="104" y="80"/>
                    <a:pt x="92" y="89"/>
                    <a:pt x="75" y="92"/>
                  </a:cubicBezTo>
                  <a:cubicBezTo>
                    <a:pt x="79" y="95"/>
                    <a:pt x="79" y="101"/>
                    <a:pt x="79" y="103"/>
                  </a:cubicBezTo>
                  <a:cubicBezTo>
                    <a:pt x="79" y="105"/>
                    <a:pt x="79" y="119"/>
                    <a:pt x="79" y="119"/>
                  </a:cubicBezTo>
                  <a:cubicBezTo>
                    <a:pt x="79" y="122"/>
                    <a:pt x="80" y="123"/>
                    <a:pt x="82" y="123"/>
                  </a:cubicBezTo>
                  <a:cubicBezTo>
                    <a:pt x="83" y="123"/>
                    <a:pt x="83" y="123"/>
                    <a:pt x="83" y="123"/>
                  </a:cubicBezTo>
                  <a:cubicBezTo>
                    <a:pt x="84" y="123"/>
                    <a:pt x="84" y="123"/>
                    <a:pt x="84" y="123"/>
                  </a:cubicBezTo>
                  <a:cubicBezTo>
                    <a:pt x="109" y="114"/>
                    <a:pt x="126" y="91"/>
                    <a:pt x="126" y="63"/>
                  </a:cubicBezTo>
                  <a:cubicBezTo>
                    <a:pt x="126" y="28"/>
                    <a:pt x="98" y="0"/>
                    <a:pt x="63"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Text Placeholder 2">
            <a:extLst>
              <a:ext uri="{FF2B5EF4-FFF2-40B4-BE49-F238E27FC236}">
                <a16:creationId xmlns:a16="http://schemas.microsoft.com/office/drawing/2014/main" id="{9882E4CB-3C4E-4BCE-ACAE-54334DBA4DFF}"/>
              </a:ext>
            </a:extLst>
          </p:cNvPr>
          <p:cNvSpPr>
            <a:spLocks noGrp="1"/>
          </p:cNvSpPr>
          <p:nvPr>
            <p:ph type="body" sz="quarter" idx="10" hasCustomPrompt="1"/>
          </p:nvPr>
        </p:nvSpPr>
        <p:spPr>
          <a:xfrm>
            <a:off x="2304513" y="5102779"/>
            <a:ext cx="2355850" cy="268190"/>
          </a:xfrm>
          <a:prstGeom prst="rect">
            <a:avLst/>
          </a:prstGeom>
        </p:spPr>
        <p:txBody>
          <a:bodyPr/>
          <a:lstStyle>
            <a:lvl1pPr marL="0" indent="0">
              <a:buNone/>
              <a:defRPr sz="1800">
                <a:latin typeface="Myanmar Text" panose="020B0502040204020203" pitchFamily="34" charset="0"/>
                <a:cs typeface="Myanmar Text" panose="020B0502040204020203" pitchFamily="34" charset="0"/>
              </a:defRPr>
            </a:lvl1pPr>
            <a:lvl2pPr marL="457200" indent="0">
              <a:buNone/>
              <a:defRPr sz="1600">
                <a:latin typeface="Myanmar Text" panose="020B0502040204020203" pitchFamily="34" charset="0"/>
                <a:cs typeface="Myanmar Text" panose="020B0502040204020203" pitchFamily="34" charset="0"/>
              </a:defRPr>
            </a:lvl2pPr>
            <a:lvl3pPr marL="914400" indent="0">
              <a:buNone/>
              <a:defRPr sz="1600">
                <a:latin typeface="Myanmar Text" panose="020B0502040204020203" pitchFamily="34" charset="0"/>
                <a:cs typeface="Myanmar Text" panose="020B0502040204020203" pitchFamily="34" charset="0"/>
              </a:defRPr>
            </a:lvl3pPr>
            <a:lvl4pPr marL="1371600" indent="0">
              <a:buNone/>
              <a:defRPr sz="1600">
                <a:latin typeface="Myanmar Text" panose="020B0502040204020203" pitchFamily="34" charset="0"/>
                <a:cs typeface="Myanmar Text" panose="020B0502040204020203" pitchFamily="34" charset="0"/>
              </a:defRPr>
            </a:lvl4pPr>
            <a:lvl5pPr marL="1828800" indent="0">
              <a:buNone/>
              <a:defRPr sz="1600">
                <a:latin typeface="Myanmar Text" panose="020B0502040204020203" pitchFamily="34" charset="0"/>
                <a:cs typeface="Myanmar Text" panose="020B0502040204020203" pitchFamily="34" charset="0"/>
              </a:defRPr>
            </a:lvl5pPr>
          </a:lstStyle>
          <a:p>
            <a:pPr lvl="0"/>
            <a:r>
              <a:rPr lang="en-US" dirty="0"/>
              <a:t>Username</a:t>
            </a:r>
          </a:p>
        </p:txBody>
      </p:sp>
      <p:sp>
        <p:nvSpPr>
          <p:cNvPr id="32" name="Text Placeholder 2">
            <a:extLst>
              <a:ext uri="{FF2B5EF4-FFF2-40B4-BE49-F238E27FC236}">
                <a16:creationId xmlns:a16="http://schemas.microsoft.com/office/drawing/2014/main" id="{3BF3C3BA-94CE-43A7-AE2A-B117C782E022}"/>
              </a:ext>
            </a:extLst>
          </p:cNvPr>
          <p:cNvSpPr>
            <a:spLocks noGrp="1"/>
          </p:cNvSpPr>
          <p:nvPr>
            <p:ph type="body" sz="quarter" idx="11" hasCustomPrompt="1"/>
          </p:nvPr>
        </p:nvSpPr>
        <p:spPr>
          <a:xfrm>
            <a:off x="5791309" y="5102779"/>
            <a:ext cx="2355850" cy="268190"/>
          </a:xfrm>
          <a:prstGeom prst="rect">
            <a:avLst/>
          </a:prstGeom>
        </p:spPr>
        <p:txBody>
          <a:bodyPr/>
          <a:lstStyle>
            <a:lvl1pPr marL="0" indent="0">
              <a:buNone/>
              <a:defRPr sz="1800">
                <a:latin typeface="Myanmar Text" panose="020B0502040204020203" pitchFamily="34" charset="0"/>
                <a:cs typeface="Myanmar Text" panose="020B0502040204020203" pitchFamily="34" charset="0"/>
              </a:defRPr>
            </a:lvl1pPr>
            <a:lvl2pPr marL="457200" indent="0">
              <a:buNone/>
              <a:defRPr sz="1600">
                <a:latin typeface="Myanmar Text" panose="020B0502040204020203" pitchFamily="34" charset="0"/>
                <a:cs typeface="Myanmar Text" panose="020B0502040204020203" pitchFamily="34" charset="0"/>
              </a:defRPr>
            </a:lvl2pPr>
            <a:lvl3pPr marL="914400" indent="0">
              <a:buNone/>
              <a:defRPr sz="1600">
                <a:latin typeface="Myanmar Text" panose="020B0502040204020203" pitchFamily="34" charset="0"/>
                <a:cs typeface="Myanmar Text" panose="020B0502040204020203" pitchFamily="34" charset="0"/>
              </a:defRPr>
            </a:lvl3pPr>
            <a:lvl4pPr marL="1371600" indent="0">
              <a:buNone/>
              <a:defRPr sz="1600">
                <a:latin typeface="Myanmar Text" panose="020B0502040204020203" pitchFamily="34" charset="0"/>
                <a:cs typeface="Myanmar Text" panose="020B0502040204020203" pitchFamily="34" charset="0"/>
              </a:defRPr>
            </a:lvl4pPr>
            <a:lvl5pPr marL="1828800" indent="0">
              <a:buNone/>
              <a:defRPr sz="1600">
                <a:latin typeface="Myanmar Text" panose="020B0502040204020203" pitchFamily="34" charset="0"/>
                <a:cs typeface="Myanmar Text" panose="020B0502040204020203" pitchFamily="34" charset="0"/>
              </a:defRPr>
            </a:lvl5pPr>
          </a:lstStyle>
          <a:p>
            <a:pPr lvl="0"/>
            <a:r>
              <a:rPr lang="en-US" dirty="0"/>
              <a:t>Username</a:t>
            </a:r>
          </a:p>
        </p:txBody>
      </p:sp>
      <p:sp>
        <p:nvSpPr>
          <p:cNvPr id="33" name="Text Placeholder 2">
            <a:extLst>
              <a:ext uri="{FF2B5EF4-FFF2-40B4-BE49-F238E27FC236}">
                <a16:creationId xmlns:a16="http://schemas.microsoft.com/office/drawing/2014/main" id="{A6394F84-4F74-4948-8A4E-2237225EB5E8}"/>
              </a:ext>
            </a:extLst>
          </p:cNvPr>
          <p:cNvSpPr>
            <a:spLocks noGrp="1"/>
          </p:cNvSpPr>
          <p:nvPr>
            <p:ph type="body" sz="quarter" idx="12" hasCustomPrompt="1"/>
          </p:nvPr>
        </p:nvSpPr>
        <p:spPr>
          <a:xfrm>
            <a:off x="9303796" y="5078185"/>
            <a:ext cx="2355850" cy="268190"/>
          </a:xfrm>
          <a:prstGeom prst="rect">
            <a:avLst/>
          </a:prstGeom>
        </p:spPr>
        <p:txBody>
          <a:bodyPr/>
          <a:lstStyle>
            <a:lvl1pPr marL="0" indent="0">
              <a:buNone/>
              <a:defRPr sz="1800">
                <a:latin typeface="Myanmar Text" panose="020B0502040204020203" pitchFamily="34" charset="0"/>
                <a:cs typeface="Myanmar Text" panose="020B0502040204020203" pitchFamily="34" charset="0"/>
              </a:defRPr>
            </a:lvl1pPr>
            <a:lvl2pPr marL="457200" indent="0">
              <a:buNone/>
              <a:defRPr sz="1600">
                <a:latin typeface="Myanmar Text" panose="020B0502040204020203" pitchFamily="34" charset="0"/>
                <a:cs typeface="Myanmar Text" panose="020B0502040204020203" pitchFamily="34" charset="0"/>
              </a:defRPr>
            </a:lvl2pPr>
            <a:lvl3pPr marL="914400" indent="0">
              <a:buNone/>
              <a:defRPr sz="1600">
                <a:latin typeface="Myanmar Text" panose="020B0502040204020203" pitchFamily="34" charset="0"/>
                <a:cs typeface="Myanmar Text" panose="020B0502040204020203" pitchFamily="34" charset="0"/>
              </a:defRPr>
            </a:lvl3pPr>
            <a:lvl4pPr marL="1371600" indent="0">
              <a:buNone/>
              <a:defRPr sz="1600">
                <a:latin typeface="Myanmar Text" panose="020B0502040204020203" pitchFamily="34" charset="0"/>
                <a:cs typeface="Myanmar Text" panose="020B0502040204020203" pitchFamily="34" charset="0"/>
              </a:defRPr>
            </a:lvl4pPr>
            <a:lvl5pPr marL="1828800" indent="0">
              <a:buNone/>
              <a:defRPr sz="1600">
                <a:latin typeface="Myanmar Text" panose="020B0502040204020203" pitchFamily="34" charset="0"/>
                <a:cs typeface="Myanmar Text" panose="020B0502040204020203" pitchFamily="34" charset="0"/>
              </a:defRPr>
            </a:lvl5pPr>
          </a:lstStyle>
          <a:p>
            <a:pPr lvl="0"/>
            <a:r>
              <a:rPr lang="en-US" dirty="0"/>
              <a:t>Username</a:t>
            </a:r>
          </a:p>
        </p:txBody>
      </p:sp>
    </p:spTree>
    <p:extLst>
      <p:ext uri="{BB962C8B-B14F-4D97-AF65-F5344CB8AC3E}">
        <p14:creationId xmlns:p14="http://schemas.microsoft.com/office/powerpoint/2010/main" val="255827246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ersonal profile">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0D20722D-C386-48A8-832E-BEFB7E163D87}"/>
              </a:ext>
            </a:extLst>
          </p:cNvPr>
          <p:cNvSpPr/>
          <p:nvPr userDrawn="1"/>
        </p:nvSpPr>
        <p:spPr>
          <a:xfrm>
            <a:off x="867163" y="2544722"/>
            <a:ext cx="2660924" cy="3261924"/>
          </a:xfrm>
          <a:prstGeom prst="rect">
            <a:avLst/>
          </a:prstGeom>
          <a:solidFill>
            <a:schemeClr val="bg2"/>
          </a:solidFill>
          <a:ln>
            <a:noFill/>
          </a:ln>
          <a:effectLst>
            <a:outerShdw blurRad="38100" dist="127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5" name="Group 34">
            <a:extLst>
              <a:ext uri="{FF2B5EF4-FFF2-40B4-BE49-F238E27FC236}">
                <a16:creationId xmlns:a16="http://schemas.microsoft.com/office/drawing/2014/main" id="{414015E1-3C59-48D8-9F16-694625A374B3}"/>
              </a:ext>
            </a:extLst>
          </p:cNvPr>
          <p:cNvGrpSpPr/>
          <p:nvPr userDrawn="1"/>
        </p:nvGrpSpPr>
        <p:grpSpPr>
          <a:xfrm>
            <a:off x="5052977" y="2037809"/>
            <a:ext cx="1009948" cy="1009948"/>
            <a:chOff x="3328988" y="3201988"/>
            <a:chExt cx="392113" cy="392113"/>
          </a:xfrm>
        </p:grpSpPr>
        <p:sp>
          <p:nvSpPr>
            <p:cNvPr id="36" name="Oval 46">
              <a:extLst>
                <a:ext uri="{FF2B5EF4-FFF2-40B4-BE49-F238E27FC236}">
                  <a16:creationId xmlns:a16="http://schemas.microsoft.com/office/drawing/2014/main" id="{048D2759-9DB6-4951-955A-B50F27360213}"/>
                </a:ext>
              </a:extLst>
            </p:cNvPr>
            <p:cNvSpPr>
              <a:spLocks noChangeArrowheads="1"/>
            </p:cNvSpPr>
            <p:nvPr/>
          </p:nvSpPr>
          <p:spPr bwMode="auto">
            <a:xfrm>
              <a:off x="3328988" y="3201988"/>
              <a:ext cx="392113" cy="392113"/>
            </a:xfrm>
            <a:prstGeom prst="ellipse">
              <a:avLst/>
            </a:prstGeom>
            <a:solidFill>
              <a:srgbClr val="1AB2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37" name="Freeform 47">
              <a:extLst>
                <a:ext uri="{FF2B5EF4-FFF2-40B4-BE49-F238E27FC236}">
                  <a16:creationId xmlns:a16="http://schemas.microsoft.com/office/drawing/2014/main" id="{F51B14D2-E4FA-43E9-AC7F-5C73F9C26957}"/>
                </a:ext>
              </a:extLst>
            </p:cNvPr>
            <p:cNvSpPr>
              <a:spLocks/>
            </p:cNvSpPr>
            <p:nvPr/>
          </p:nvSpPr>
          <p:spPr bwMode="auto">
            <a:xfrm>
              <a:off x="3427413" y="3317875"/>
              <a:ext cx="196850" cy="158750"/>
            </a:xfrm>
            <a:custGeom>
              <a:avLst/>
              <a:gdLst>
                <a:gd name="T0" fmla="*/ 90 w 100"/>
                <a:gd name="T1" fmla="*/ 20 h 81"/>
                <a:gd name="T2" fmla="*/ 32 w 100"/>
                <a:gd name="T3" fmla="*/ 81 h 81"/>
                <a:gd name="T4" fmla="*/ 0 w 100"/>
                <a:gd name="T5" fmla="*/ 72 h 81"/>
                <a:gd name="T6" fmla="*/ 31 w 100"/>
                <a:gd name="T7" fmla="*/ 63 h 81"/>
                <a:gd name="T8" fmla="*/ 12 w 100"/>
                <a:gd name="T9" fmla="*/ 49 h 81"/>
                <a:gd name="T10" fmla="*/ 21 w 100"/>
                <a:gd name="T11" fmla="*/ 48 h 81"/>
                <a:gd name="T12" fmla="*/ 4 w 100"/>
                <a:gd name="T13" fmla="*/ 28 h 81"/>
                <a:gd name="T14" fmla="*/ 14 w 100"/>
                <a:gd name="T15" fmla="*/ 31 h 81"/>
                <a:gd name="T16" fmla="*/ 7 w 100"/>
                <a:gd name="T17" fmla="*/ 3 h 81"/>
                <a:gd name="T18" fmla="*/ 50 w 100"/>
                <a:gd name="T19" fmla="*/ 25 h 81"/>
                <a:gd name="T20" fmla="*/ 70 w 100"/>
                <a:gd name="T21" fmla="*/ 0 h 81"/>
                <a:gd name="T22" fmla="*/ 85 w 100"/>
                <a:gd name="T23" fmla="*/ 6 h 81"/>
                <a:gd name="T24" fmla="*/ 98 w 100"/>
                <a:gd name="T25" fmla="*/ 1 h 81"/>
                <a:gd name="T26" fmla="*/ 89 w 100"/>
                <a:gd name="T27" fmla="*/ 12 h 81"/>
                <a:gd name="T28" fmla="*/ 100 w 100"/>
                <a:gd name="T29" fmla="*/ 9 h 81"/>
                <a:gd name="T30" fmla="*/ 90 w 100"/>
                <a:gd name="T31" fmla="*/ 2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0" h="81">
                  <a:moveTo>
                    <a:pt x="90" y="20"/>
                  </a:moveTo>
                  <a:cubicBezTo>
                    <a:pt x="91" y="49"/>
                    <a:pt x="70" y="81"/>
                    <a:pt x="32" y="81"/>
                  </a:cubicBezTo>
                  <a:cubicBezTo>
                    <a:pt x="20" y="81"/>
                    <a:pt x="9" y="77"/>
                    <a:pt x="0" y="72"/>
                  </a:cubicBezTo>
                  <a:cubicBezTo>
                    <a:pt x="11" y="73"/>
                    <a:pt x="22" y="70"/>
                    <a:pt x="31" y="63"/>
                  </a:cubicBezTo>
                  <a:cubicBezTo>
                    <a:pt x="22" y="63"/>
                    <a:pt x="14" y="57"/>
                    <a:pt x="12" y="49"/>
                  </a:cubicBezTo>
                  <a:cubicBezTo>
                    <a:pt x="15" y="49"/>
                    <a:pt x="18" y="49"/>
                    <a:pt x="21" y="48"/>
                  </a:cubicBezTo>
                  <a:cubicBezTo>
                    <a:pt x="11" y="47"/>
                    <a:pt x="4" y="38"/>
                    <a:pt x="4" y="28"/>
                  </a:cubicBezTo>
                  <a:cubicBezTo>
                    <a:pt x="7" y="30"/>
                    <a:pt x="10" y="31"/>
                    <a:pt x="14" y="31"/>
                  </a:cubicBezTo>
                  <a:cubicBezTo>
                    <a:pt x="4" y="25"/>
                    <a:pt x="2" y="13"/>
                    <a:pt x="7" y="3"/>
                  </a:cubicBezTo>
                  <a:cubicBezTo>
                    <a:pt x="17" y="16"/>
                    <a:pt x="33" y="24"/>
                    <a:pt x="50" y="25"/>
                  </a:cubicBezTo>
                  <a:cubicBezTo>
                    <a:pt x="47" y="12"/>
                    <a:pt x="56" y="0"/>
                    <a:pt x="70" y="0"/>
                  </a:cubicBezTo>
                  <a:cubicBezTo>
                    <a:pt x="75" y="0"/>
                    <a:pt x="81" y="2"/>
                    <a:pt x="85" y="6"/>
                  </a:cubicBezTo>
                  <a:cubicBezTo>
                    <a:pt x="89" y="5"/>
                    <a:pt x="94" y="3"/>
                    <a:pt x="98" y="1"/>
                  </a:cubicBezTo>
                  <a:cubicBezTo>
                    <a:pt x="96" y="6"/>
                    <a:pt x="93" y="10"/>
                    <a:pt x="89" y="12"/>
                  </a:cubicBezTo>
                  <a:cubicBezTo>
                    <a:pt x="93" y="12"/>
                    <a:pt x="97" y="11"/>
                    <a:pt x="100" y="9"/>
                  </a:cubicBezTo>
                  <a:cubicBezTo>
                    <a:pt x="98" y="13"/>
                    <a:pt x="94" y="17"/>
                    <a:pt x="90" y="2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grpSp>
      <p:grpSp>
        <p:nvGrpSpPr>
          <p:cNvPr id="38" name="Group 37">
            <a:extLst>
              <a:ext uri="{FF2B5EF4-FFF2-40B4-BE49-F238E27FC236}">
                <a16:creationId xmlns:a16="http://schemas.microsoft.com/office/drawing/2014/main" id="{62D83D4F-8900-43B3-8C7A-527AA24273E3}"/>
              </a:ext>
            </a:extLst>
          </p:cNvPr>
          <p:cNvGrpSpPr/>
          <p:nvPr userDrawn="1"/>
        </p:nvGrpSpPr>
        <p:grpSpPr>
          <a:xfrm>
            <a:off x="5052977" y="5389933"/>
            <a:ext cx="1009948" cy="1005857"/>
            <a:chOff x="2809875" y="2679700"/>
            <a:chExt cx="392113" cy="390525"/>
          </a:xfrm>
        </p:grpSpPr>
        <p:sp>
          <p:nvSpPr>
            <p:cNvPr id="39" name="Oval 70">
              <a:extLst>
                <a:ext uri="{FF2B5EF4-FFF2-40B4-BE49-F238E27FC236}">
                  <a16:creationId xmlns:a16="http://schemas.microsoft.com/office/drawing/2014/main" id="{82844D25-9F70-4E6A-AE9D-D6BF2BAF4055}"/>
                </a:ext>
              </a:extLst>
            </p:cNvPr>
            <p:cNvSpPr>
              <a:spLocks noChangeArrowheads="1"/>
            </p:cNvSpPr>
            <p:nvPr/>
          </p:nvSpPr>
          <p:spPr bwMode="auto">
            <a:xfrm>
              <a:off x="2809875" y="2679700"/>
              <a:ext cx="392113" cy="390525"/>
            </a:xfrm>
            <a:prstGeom prst="ellipse">
              <a:avLst/>
            </a:prstGeom>
            <a:solidFill>
              <a:srgbClr val="0087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40" name="Freeform 71">
              <a:extLst>
                <a:ext uri="{FF2B5EF4-FFF2-40B4-BE49-F238E27FC236}">
                  <a16:creationId xmlns:a16="http://schemas.microsoft.com/office/drawing/2014/main" id="{D371B08C-40B0-4F03-87D5-A98B65938C55}"/>
                </a:ext>
              </a:extLst>
            </p:cNvPr>
            <p:cNvSpPr>
              <a:spLocks noEditPoints="1"/>
            </p:cNvSpPr>
            <p:nvPr/>
          </p:nvSpPr>
          <p:spPr bwMode="auto">
            <a:xfrm>
              <a:off x="2908300" y="2771775"/>
              <a:ext cx="192088" cy="192088"/>
            </a:xfrm>
            <a:custGeom>
              <a:avLst/>
              <a:gdLst>
                <a:gd name="T0" fmla="*/ 23 w 98"/>
                <a:gd name="T1" fmla="*/ 98 h 98"/>
                <a:gd name="T2" fmla="*/ 2 w 98"/>
                <a:gd name="T3" fmla="*/ 98 h 98"/>
                <a:gd name="T4" fmla="*/ 2 w 98"/>
                <a:gd name="T5" fmla="*/ 32 h 98"/>
                <a:gd name="T6" fmla="*/ 23 w 98"/>
                <a:gd name="T7" fmla="*/ 32 h 98"/>
                <a:gd name="T8" fmla="*/ 23 w 98"/>
                <a:gd name="T9" fmla="*/ 98 h 98"/>
                <a:gd name="T10" fmla="*/ 12 w 98"/>
                <a:gd name="T11" fmla="*/ 24 h 98"/>
                <a:gd name="T12" fmla="*/ 0 w 98"/>
                <a:gd name="T13" fmla="*/ 12 h 98"/>
                <a:gd name="T14" fmla="*/ 12 w 98"/>
                <a:gd name="T15" fmla="*/ 0 h 98"/>
                <a:gd name="T16" fmla="*/ 24 w 98"/>
                <a:gd name="T17" fmla="*/ 12 h 98"/>
                <a:gd name="T18" fmla="*/ 12 w 98"/>
                <a:gd name="T19" fmla="*/ 24 h 98"/>
                <a:gd name="T20" fmla="*/ 98 w 98"/>
                <a:gd name="T21" fmla="*/ 98 h 98"/>
                <a:gd name="T22" fmla="*/ 78 w 98"/>
                <a:gd name="T23" fmla="*/ 98 h 98"/>
                <a:gd name="T24" fmla="*/ 78 w 98"/>
                <a:gd name="T25" fmla="*/ 64 h 98"/>
                <a:gd name="T26" fmla="*/ 67 w 98"/>
                <a:gd name="T27" fmla="*/ 49 h 98"/>
                <a:gd name="T28" fmla="*/ 55 w 98"/>
                <a:gd name="T29" fmla="*/ 64 h 98"/>
                <a:gd name="T30" fmla="*/ 55 w 98"/>
                <a:gd name="T31" fmla="*/ 98 h 98"/>
                <a:gd name="T32" fmla="*/ 35 w 98"/>
                <a:gd name="T33" fmla="*/ 98 h 98"/>
                <a:gd name="T34" fmla="*/ 35 w 98"/>
                <a:gd name="T35" fmla="*/ 32 h 98"/>
                <a:gd name="T36" fmla="*/ 55 w 98"/>
                <a:gd name="T37" fmla="*/ 32 h 98"/>
                <a:gd name="T38" fmla="*/ 55 w 98"/>
                <a:gd name="T39" fmla="*/ 41 h 98"/>
                <a:gd name="T40" fmla="*/ 75 w 98"/>
                <a:gd name="T41" fmla="*/ 30 h 98"/>
                <a:gd name="T42" fmla="*/ 98 w 98"/>
                <a:gd name="T43" fmla="*/ 56 h 98"/>
                <a:gd name="T44" fmla="*/ 98 w 98"/>
                <a:gd name="T45" fmla="*/ 98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8" h="98">
                  <a:moveTo>
                    <a:pt x="23" y="98"/>
                  </a:moveTo>
                  <a:cubicBezTo>
                    <a:pt x="2" y="98"/>
                    <a:pt x="2" y="98"/>
                    <a:pt x="2" y="98"/>
                  </a:cubicBezTo>
                  <a:cubicBezTo>
                    <a:pt x="2" y="32"/>
                    <a:pt x="2" y="32"/>
                    <a:pt x="2" y="32"/>
                  </a:cubicBezTo>
                  <a:cubicBezTo>
                    <a:pt x="23" y="32"/>
                    <a:pt x="23" y="32"/>
                    <a:pt x="23" y="32"/>
                  </a:cubicBezTo>
                  <a:lnTo>
                    <a:pt x="23" y="98"/>
                  </a:lnTo>
                  <a:close/>
                  <a:moveTo>
                    <a:pt x="12" y="24"/>
                  </a:moveTo>
                  <a:cubicBezTo>
                    <a:pt x="6" y="24"/>
                    <a:pt x="0" y="18"/>
                    <a:pt x="0" y="12"/>
                  </a:cubicBezTo>
                  <a:cubicBezTo>
                    <a:pt x="0" y="5"/>
                    <a:pt x="6" y="0"/>
                    <a:pt x="12" y="0"/>
                  </a:cubicBezTo>
                  <a:cubicBezTo>
                    <a:pt x="19" y="0"/>
                    <a:pt x="24" y="5"/>
                    <a:pt x="24" y="12"/>
                  </a:cubicBezTo>
                  <a:cubicBezTo>
                    <a:pt x="24" y="18"/>
                    <a:pt x="19" y="24"/>
                    <a:pt x="12" y="24"/>
                  </a:cubicBezTo>
                  <a:close/>
                  <a:moveTo>
                    <a:pt x="98" y="98"/>
                  </a:moveTo>
                  <a:cubicBezTo>
                    <a:pt x="78" y="98"/>
                    <a:pt x="78" y="98"/>
                    <a:pt x="78" y="98"/>
                  </a:cubicBezTo>
                  <a:cubicBezTo>
                    <a:pt x="78" y="98"/>
                    <a:pt x="78" y="73"/>
                    <a:pt x="78" y="64"/>
                  </a:cubicBezTo>
                  <a:cubicBezTo>
                    <a:pt x="78" y="54"/>
                    <a:pt x="75" y="49"/>
                    <a:pt x="67" y="49"/>
                  </a:cubicBezTo>
                  <a:cubicBezTo>
                    <a:pt x="59" y="49"/>
                    <a:pt x="55" y="54"/>
                    <a:pt x="55" y="64"/>
                  </a:cubicBezTo>
                  <a:cubicBezTo>
                    <a:pt x="55" y="74"/>
                    <a:pt x="55" y="98"/>
                    <a:pt x="55" y="98"/>
                  </a:cubicBezTo>
                  <a:cubicBezTo>
                    <a:pt x="35" y="98"/>
                    <a:pt x="35" y="98"/>
                    <a:pt x="35" y="98"/>
                  </a:cubicBezTo>
                  <a:cubicBezTo>
                    <a:pt x="35" y="32"/>
                    <a:pt x="35" y="32"/>
                    <a:pt x="35" y="32"/>
                  </a:cubicBezTo>
                  <a:cubicBezTo>
                    <a:pt x="55" y="32"/>
                    <a:pt x="55" y="32"/>
                    <a:pt x="55" y="32"/>
                  </a:cubicBezTo>
                  <a:cubicBezTo>
                    <a:pt x="55" y="41"/>
                    <a:pt x="55" y="41"/>
                    <a:pt x="55" y="41"/>
                  </a:cubicBezTo>
                  <a:cubicBezTo>
                    <a:pt x="55" y="41"/>
                    <a:pt x="61" y="30"/>
                    <a:pt x="75" y="30"/>
                  </a:cubicBezTo>
                  <a:cubicBezTo>
                    <a:pt x="89" y="30"/>
                    <a:pt x="98" y="39"/>
                    <a:pt x="98" y="56"/>
                  </a:cubicBezTo>
                  <a:cubicBezTo>
                    <a:pt x="98" y="74"/>
                    <a:pt x="98" y="98"/>
                    <a:pt x="98" y="9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grpSp>
      <p:sp>
        <p:nvSpPr>
          <p:cNvPr id="41" name="Oval 46">
            <a:extLst>
              <a:ext uri="{FF2B5EF4-FFF2-40B4-BE49-F238E27FC236}">
                <a16:creationId xmlns:a16="http://schemas.microsoft.com/office/drawing/2014/main" id="{3186A8C4-65A2-4797-8EBF-56B0404E3D95}"/>
              </a:ext>
            </a:extLst>
          </p:cNvPr>
          <p:cNvSpPr>
            <a:spLocks noChangeArrowheads="1"/>
          </p:cNvSpPr>
          <p:nvPr userDrawn="1"/>
        </p:nvSpPr>
        <p:spPr bwMode="auto">
          <a:xfrm>
            <a:off x="5052977" y="3713871"/>
            <a:ext cx="1009948" cy="1009948"/>
          </a:xfrm>
          <a:prstGeom prst="ellipse">
            <a:avLst/>
          </a:prstGeom>
          <a:solidFill>
            <a:srgbClr val="2D2D37"/>
          </a:solidFill>
          <a:ln>
            <a:noFill/>
          </a:ln>
        </p:spPr>
        <p:txBody>
          <a:bodyPr vert="horz" wrap="square" lIns="121920" tIns="60960" rIns="121920" bIns="60960" numCol="1" anchor="t" anchorCtr="0" compatLnSpc="1">
            <a:prstTxWarp prst="textNoShape">
              <a:avLst/>
            </a:prstTxWarp>
          </a:bodyPr>
          <a:lstStyle/>
          <a:p>
            <a:endParaRPr lang="en-US" sz="2400" dirty="0"/>
          </a:p>
        </p:txBody>
      </p:sp>
      <p:sp>
        <p:nvSpPr>
          <p:cNvPr id="42" name="Oval 46">
            <a:extLst>
              <a:ext uri="{FF2B5EF4-FFF2-40B4-BE49-F238E27FC236}">
                <a16:creationId xmlns:a16="http://schemas.microsoft.com/office/drawing/2014/main" id="{D7584215-21B6-4AD4-93FD-178379FAF38C}"/>
              </a:ext>
            </a:extLst>
          </p:cNvPr>
          <p:cNvSpPr>
            <a:spLocks noChangeArrowheads="1"/>
          </p:cNvSpPr>
          <p:nvPr userDrawn="1"/>
        </p:nvSpPr>
        <p:spPr bwMode="auto">
          <a:xfrm>
            <a:off x="5291837" y="3950350"/>
            <a:ext cx="539352" cy="539352"/>
          </a:xfrm>
          <a:prstGeom prst="ellipse">
            <a:avLst/>
          </a:prstGeom>
          <a:solidFill>
            <a:schemeClr val="bg1"/>
          </a:solidFill>
          <a:ln>
            <a:noFill/>
          </a:ln>
        </p:spPr>
        <p:txBody>
          <a:bodyPr vert="horz" wrap="square" lIns="121920" tIns="60960" rIns="121920" bIns="60960" numCol="1" anchor="t" anchorCtr="0" compatLnSpc="1">
            <a:prstTxWarp prst="textNoShape">
              <a:avLst/>
            </a:prstTxWarp>
          </a:bodyPr>
          <a:lstStyle/>
          <a:p>
            <a:endParaRPr lang="en-US" sz="2400" dirty="0"/>
          </a:p>
        </p:txBody>
      </p:sp>
      <p:grpSp>
        <p:nvGrpSpPr>
          <p:cNvPr id="43" name="Group 42">
            <a:extLst>
              <a:ext uri="{FF2B5EF4-FFF2-40B4-BE49-F238E27FC236}">
                <a16:creationId xmlns:a16="http://schemas.microsoft.com/office/drawing/2014/main" id="{36D0D5EA-0FC2-4816-9DD6-5026B7C3476B}"/>
              </a:ext>
            </a:extLst>
          </p:cNvPr>
          <p:cNvGrpSpPr/>
          <p:nvPr userDrawn="1"/>
        </p:nvGrpSpPr>
        <p:grpSpPr>
          <a:xfrm>
            <a:off x="5179795" y="3833086"/>
            <a:ext cx="763436" cy="763436"/>
            <a:chOff x="4378325" y="2157413"/>
            <a:chExt cx="392113" cy="392113"/>
          </a:xfrm>
        </p:grpSpPr>
        <p:sp>
          <p:nvSpPr>
            <p:cNvPr id="44" name="Oval 113">
              <a:extLst>
                <a:ext uri="{FF2B5EF4-FFF2-40B4-BE49-F238E27FC236}">
                  <a16:creationId xmlns:a16="http://schemas.microsoft.com/office/drawing/2014/main" id="{20D301FE-1CA5-40FC-8D32-D0F552770DC4}"/>
                </a:ext>
              </a:extLst>
            </p:cNvPr>
            <p:cNvSpPr>
              <a:spLocks noChangeArrowheads="1"/>
            </p:cNvSpPr>
            <p:nvPr/>
          </p:nvSpPr>
          <p:spPr bwMode="auto">
            <a:xfrm>
              <a:off x="4378325" y="2157413"/>
              <a:ext cx="392113" cy="392113"/>
            </a:xfrm>
            <a:prstGeom prst="ellipse">
              <a:avLst/>
            </a:prstGeom>
            <a:solidFill>
              <a:srgbClr val="2D2D3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114">
              <a:extLst>
                <a:ext uri="{FF2B5EF4-FFF2-40B4-BE49-F238E27FC236}">
                  <a16:creationId xmlns:a16="http://schemas.microsoft.com/office/drawing/2014/main" id="{631AB385-759B-4A7C-9CED-7F6A2EBD6F9A}"/>
                </a:ext>
              </a:extLst>
            </p:cNvPr>
            <p:cNvSpPr>
              <a:spLocks/>
            </p:cNvSpPr>
            <p:nvPr/>
          </p:nvSpPr>
          <p:spPr bwMode="auto">
            <a:xfrm>
              <a:off x="4449763" y="2230438"/>
              <a:ext cx="247650" cy="241300"/>
            </a:xfrm>
            <a:custGeom>
              <a:avLst/>
              <a:gdLst>
                <a:gd name="T0" fmla="*/ 63 w 126"/>
                <a:gd name="T1" fmla="*/ 0 h 123"/>
                <a:gd name="T2" fmla="*/ 0 w 126"/>
                <a:gd name="T3" fmla="*/ 63 h 123"/>
                <a:gd name="T4" fmla="*/ 42 w 126"/>
                <a:gd name="T5" fmla="*/ 123 h 123"/>
                <a:gd name="T6" fmla="*/ 42 w 126"/>
                <a:gd name="T7" fmla="*/ 123 h 123"/>
                <a:gd name="T8" fmla="*/ 44 w 126"/>
                <a:gd name="T9" fmla="*/ 123 h 123"/>
                <a:gd name="T10" fmla="*/ 47 w 126"/>
                <a:gd name="T11" fmla="*/ 119 h 123"/>
                <a:gd name="T12" fmla="*/ 47 w 126"/>
                <a:gd name="T13" fmla="*/ 119 h 123"/>
                <a:gd name="T14" fmla="*/ 47 w 126"/>
                <a:gd name="T15" fmla="*/ 119 h 123"/>
                <a:gd name="T16" fmla="*/ 47 w 126"/>
                <a:gd name="T17" fmla="*/ 108 h 123"/>
                <a:gd name="T18" fmla="*/ 34 w 126"/>
                <a:gd name="T19" fmla="*/ 108 h 123"/>
                <a:gd name="T20" fmla="*/ 25 w 126"/>
                <a:gd name="T21" fmla="*/ 98 h 123"/>
                <a:gd name="T22" fmla="*/ 17 w 126"/>
                <a:gd name="T23" fmla="*/ 89 h 123"/>
                <a:gd name="T24" fmla="*/ 26 w 126"/>
                <a:gd name="T25" fmla="*/ 90 h 123"/>
                <a:gd name="T26" fmla="*/ 40 w 126"/>
                <a:gd name="T27" fmla="*/ 101 h 123"/>
                <a:gd name="T28" fmla="*/ 48 w 126"/>
                <a:gd name="T29" fmla="*/ 99 h 123"/>
                <a:gd name="T30" fmla="*/ 51 w 126"/>
                <a:gd name="T31" fmla="*/ 92 h 123"/>
                <a:gd name="T32" fmla="*/ 22 w 126"/>
                <a:gd name="T33" fmla="*/ 62 h 123"/>
                <a:gd name="T34" fmla="*/ 29 w 126"/>
                <a:gd name="T35" fmla="*/ 43 h 123"/>
                <a:gd name="T36" fmla="*/ 30 w 126"/>
                <a:gd name="T37" fmla="*/ 26 h 123"/>
                <a:gd name="T38" fmla="*/ 47 w 126"/>
                <a:gd name="T39" fmla="*/ 33 h 123"/>
                <a:gd name="T40" fmla="*/ 63 w 126"/>
                <a:gd name="T41" fmla="*/ 31 h 123"/>
                <a:gd name="T42" fmla="*/ 63 w 126"/>
                <a:gd name="T43" fmla="*/ 31 h 123"/>
                <a:gd name="T44" fmla="*/ 63 w 126"/>
                <a:gd name="T45" fmla="*/ 31 h 123"/>
                <a:gd name="T46" fmla="*/ 63 w 126"/>
                <a:gd name="T47" fmla="*/ 31 h 123"/>
                <a:gd name="T48" fmla="*/ 63 w 126"/>
                <a:gd name="T49" fmla="*/ 31 h 123"/>
                <a:gd name="T50" fmla="*/ 79 w 126"/>
                <a:gd name="T51" fmla="*/ 33 h 123"/>
                <a:gd name="T52" fmla="*/ 96 w 126"/>
                <a:gd name="T53" fmla="*/ 26 h 123"/>
                <a:gd name="T54" fmla="*/ 97 w 126"/>
                <a:gd name="T55" fmla="*/ 43 h 123"/>
                <a:gd name="T56" fmla="*/ 104 w 126"/>
                <a:gd name="T57" fmla="*/ 62 h 123"/>
                <a:gd name="T58" fmla="*/ 75 w 126"/>
                <a:gd name="T59" fmla="*/ 92 h 123"/>
                <a:gd name="T60" fmla="*/ 79 w 126"/>
                <a:gd name="T61" fmla="*/ 103 h 123"/>
                <a:gd name="T62" fmla="*/ 79 w 126"/>
                <a:gd name="T63" fmla="*/ 119 h 123"/>
                <a:gd name="T64" fmla="*/ 82 w 126"/>
                <a:gd name="T65" fmla="*/ 123 h 123"/>
                <a:gd name="T66" fmla="*/ 83 w 126"/>
                <a:gd name="T67" fmla="*/ 123 h 123"/>
                <a:gd name="T68" fmla="*/ 84 w 126"/>
                <a:gd name="T69" fmla="*/ 123 h 123"/>
                <a:gd name="T70" fmla="*/ 126 w 126"/>
                <a:gd name="T71" fmla="*/ 63 h 123"/>
                <a:gd name="T72" fmla="*/ 63 w 126"/>
                <a:gd name="T73"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23">
                  <a:moveTo>
                    <a:pt x="63" y="0"/>
                  </a:moveTo>
                  <a:cubicBezTo>
                    <a:pt x="28" y="0"/>
                    <a:pt x="0" y="28"/>
                    <a:pt x="0" y="63"/>
                  </a:cubicBezTo>
                  <a:cubicBezTo>
                    <a:pt x="0" y="91"/>
                    <a:pt x="17" y="114"/>
                    <a:pt x="42" y="123"/>
                  </a:cubicBezTo>
                  <a:cubicBezTo>
                    <a:pt x="42" y="123"/>
                    <a:pt x="42" y="123"/>
                    <a:pt x="42" y="123"/>
                  </a:cubicBezTo>
                  <a:cubicBezTo>
                    <a:pt x="43" y="123"/>
                    <a:pt x="43" y="123"/>
                    <a:pt x="44" y="123"/>
                  </a:cubicBezTo>
                  <a:cubicBezTo>
                    <a:pt x="46" y="123"/>
                    <a:pt x="47" y="122"/>
                    <a:pt x="47" y="119"/>
                  </a:cubicBezTo>
                  <a:cubicBezTo>
                    <a:pt x="47" y="119"/>
                    <a:pt x="47" y="119"/>
                    <a:pt x="47" y="119"/>
                  </a:cubicBezTo>
                  <a:cubicBezTo>
                    <a:pt x="47" y="119"/>
                    <a:pt x="47" y="119"/>
                    <a:pt x="47" y="119"/>
                  </a:cubicBezTo>
                  <a:cubicBezTo>
                    <a:pt x="47" y="116"/>
                    <a:pt x="47" y="112"/>
                    <a:pt x="47" y="108"/>
                  </a:cubicBezTo>
                  <a:cubicBezTo>
                    <a:pt x="43" y="109"/>
                    <a:pt x="37" y="110"/>
                    <a:pt x="34" y="108"/>
                  </a:cubicBezTo>
                  <a:cubicBezTo>
                    <a:pt x="30" y="106"/>
                    <a:pt x="27" y="103"/>
                    <a:pt x="25" y="98"/>
                  </a:cubicBezTo>
                  <a:cubicBezTo>
                    <a:pt x="23" y="92"/>
                    <a:pt x="17" y="90"/>
                    <a:pt x="17" y="89"/>
                  </a:cubicBezTo>
                  <a:cubicBezTo>
                    <a:pt x="16" y="88"/>
                    <a:pt x="23" y="86"/>
                    <a:pt x="26" y="90"/>
                  </a:cubicBezTo>
                  <a:cubicBezTo>
                    <a:pt x="30" y="94"/>
                    <a:pt x="33" y="102"/>
                    <a:pt x="40" y="101"/>
                  </a:cubicBezTo>
                  <a:cubicBezTo>
                    <a:pt x="44" y="100"/>
                    <a:pt x="46" y="100"/>
                    <a:pt x="48" y="99"/>
                  </a:cubicBezTo>
                  <a:cubicBezTo>
                    <a:pt x="48" y="97"/>
                    <a:pt x="49" y="94"/>
                    <a:pt x="51" y="92"/>
                  </a:cubicBezTo>
                  <a:cubicBezTo>
                    <a:pt x="34" y="89"/>
                    <a:pt x="22" y="80"/>
                    <a:pt x="22" y="62"/>
                  </a:cubicBezTo>
                  <a:cubicBezTo>
                    <a:pt x="22" y="54"/>
                    <a:pt x="25" y="47"/>
                    <a:pt x="29" y="43"/>
                  </a:cubicBezTo>
                  <a:cubicBezTo>
                    <a:pt x="28" y="39"/>
                    <a:pt x="27" y="30"/>
                    <a:pt x="30" y="26"/>
                  </a:cubicBezTo>
                  <a:cubicBezTo>
                    <a:pt x="30" y="26"/>
                    <a:pt x="35" y="24"/>
                    <a:pt x="47" y="33"/>
                  </a:cubicBezTo>
                  <a:cubicBezTo>
                    <a:pt x="52" y="32"/>
                    <a:pt x="57" y="31"/>
                    <a:pt x="63" y="31"/>
                  </a:cubicBezTo>
                  <a:cubicBezTo>
                    <a:pt x="63" y="31"/>
                    <a:pt x="63" y="31"/>
                    <a:pt x="63" y="31"/>
                  </a:cubicBezTo>
                  <a:cubicBezTo>
                    <a:pt x="63" y="31"/>
                    <a:pt x="63" y="31"/>
                    <a:pt x="63" y="31"/>
                  </a:cubicBezTo>
                  <a:cubicBezTo>
                    <a:pt x="63" y="31"/>
                    <a:pt x="63" y="31"/>
                    <a:pt x="63" y="31"/>
                  </a:cubicBezTo>
                  <a:cubicBezTo>
                    <a:pt x="63" y="31"/>
                    <a:pt x="63" y="31"/>
                    <a:pt x="63" y="31"/>
                  </a:cubicBezTo>
                  <a:cubicBezTo>
                    <a:pt x="69" y="31"/>
                    <a:pt x="74" y="32"/>
                    <a:pt x="79" y="33"/>
                  </a:cubicBezTo>
                  <a:cubicBezTo>
                    <a:pt x="92" y="24"/>
                    <a:pt x="96" y="26"/>
                    <a:pt x="96" y="26"/>
                  </a:cubicBezTo>
                  <a:cubicBezTo>
                    <a:pt x="99" y="30"/>
                    <a:pt x="98" y="39"/>
                    <a:pt x="97" y="43"/>
                  </a:cubicBezTo>
                  <a:cubicBezTo>
                    <a:pt x="101" y="47"/>
                    <a:pt x="104" y="54"/>
                    <a:pt x="104" y="62"/>
                  </a:cubicBezTo>
                  <a:cubicBezTo>
                    <a:pt x="104" y="80"/>
                    <a:pt x="92" y="89"/>
                    <a:pt x="75" y="92"/>
                  </a:cubicBezTo>
                  <a:cubicBezTo>
                    <a:pt x="79" y="95"/>
                    <a:pt x="79" y="101"/>
                    <a:pt x="79" y="103"/>
                  </a:cubicBezTo>
                  <a:cubicBezTo>
                    <a:pt x="79" y="105"/>
                    <a:pt x="79" y="119"/>
                    <a:pt x="79" y="119"/>
                  </a:cubicBezTo>
                  <a:cubicBezTo>
                    <a:pt x="79" y="122"/>
                    <a:pt x="80" y="123"/>
                    <a:pt x="82" y="123"/>
                  </a:cubicBezTo>
                  <a:cubicBezTo>
                    <a:pt x="83" y="123"/>
                    <a:pt x="83" y="123"/>
                    <a:pt x="83" y="123"/>
                  </a:cubicBezTo>
                  <a:cubicBezTo>
                    <a:pt x="84" y="123"/>
                    <a:pt x="84" y="123"/>
                    <a:pt x="84" y="123"/>
                  </a:cubicBezTo>
                  <a:cubicBezTo>
                    <a:pt x="109" y="114"/>
                    <a:pt x="126" y="91"/>
                    <a:pt x="126" y="63"/>
                  </a:cubicBezTo>
                  <a:cubicBezTo>
                    <a:pt x="126" y="28"/>
                    <a:pt x="98" y="0"/>
                    <a:pt x="63"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6" name="Title 1">
            <a:extLst>
              <a:ext uri="{FF2B5EF4-FFF2-40B4-BE49-F238E27FC236}">
                <a16:creationId xmlns:a16="http://schemas.microsoft.com/office/drawing/2014/main" id="{D31A81DB-738A-45AD-B996-2339829D9BB3}"/>
              </a:ext>
            </a:extLst>
          </p:cNvPr>
          <p:cNvSpPr>
            <a:spLocks noGrp="1"/>
          </p:cNvSpPr>
          <p:nvPr>
            <p:ph type="title" hasCustomPrompt="1"/>
          </p:nvPr>
        </p:nvSpPr>
        <p:spPr>
          <a:xfrm>
            <a:off x="526941" y="174757"/>
            <a:ext cx="11230421" cy="431020"/>
          </a:xfrm>
          <a:prstGeom prst="rect">
            <a:avLst/>
          </a:prstGeom>
        </p:spPr>
        <p:txBody>
          <a:bodyPr/>
          <a:lstStyle>
            <a:lvl1pPr algn="l">
              <a:defRPr sz="2400" b="0" i="0">
                <a:solidFill>
                  <a:schemeClr val="bg1"/>
                </a:solidFill>
                <a:latin typeface="Myanmar Text" panose="020B0502040204020203" pitchFamily="34" charset="0"/>
                <a:ea typeface="Myanmar Text" panose="020B0502040204020203" pitchFamily="34" charset="0"/>
                <a:cs typeface="Myanmar Text" panose="020B0502040204020203" pitchFamily="34" charset="0"/>
              </a:defRPr>
            </a:lvl1pPr>
          </a:lstStyle>
          <a:p>
            <a:r>
              <a:rPr lang="en-US" dirty="0"/>
              <a:t>Personal profile</a:t>
            </a:r>
          </a:p>
        </p:txBody>
      </p:sp>
      <p:sp>
        <p:nvSpPr>
          <p:cNvPr id="47" name="Text Placeholder 2">
            <a:extLst>
              <a:ext uri="{FF2B5EF4-FFF2-40B4-BE49-F238E27FC236}">
                <a16:creationId xmlns:a16="http://schemas.microsoft.com/office/drawing/2014/main" id="{6A98F187-8B28-4BB4-94DA-1BF2E1A3E02F}"/>
              </a:ext>
            </a:extLst>
          </p:cNvPr>
          <p:cNvSpPr>
            <a:spLocks noGrp="1"/>
          </p:cNvSpPr>
          <p:nvPr>
            <p:ph type="body" sz="quarter" idx="10" hasCustomPrompt="1"/>
          </p:nvPr>
        </p:nvSpPr>
        <p:spPr>
          <a:xfrm>
            <a:off x="6427474" y="2325226"/>
            <a:ext cx="3877110" cy="431020"/>
          </a:xfrm>
          <a:prstGeom prst="rect">
            <a:avLst/>
          </a:prstGeom>
        </p:spPr>
        <p:txBody>
          <a:bodyPr/>
          <a:lstStyle>
            <a:lvl1pPr marL="0" indent="0">
              <a:buNone/>
              <a:defRPr sz="2800">
                <a:latin typeface="Myanmar Text" panose="020B0502040204020203" pitchFamily="34" charset="0"/>
                <a:cs typeface="Myanmar Text" panose="020B0502040204020203" pitchFamily="34" charset="0"/>
              </a:defRPr>
            </a:lvl1pPr>
            <a:lvl2pPr marL="457200" indent="0">
              <a:buNone/>
              <a:defRPr sz="1600">
                <a:latin typeface="Myanmar Text" panose="020B0502040204020203" pitchFamily="34" charset="0"/>
                <a:cs typeface="Myanmar Text" panose="020B0502040204020203" pitchFamily="34" charset="0"/>
              </a:defRPr>
            </a:lvl2pPr>
            <a:lvl3pPr marL="914400" indent="0">
              <a:buNone/>
              <a:defRPr sz="1600">
                <a:latin typeface="Myanmar Text" panose="020B0502040204020203" pitchFamily="34" charset="0"/>
                <a:cs typeface="Myanmar Text" panose="020B0502040204020203" pitchFamily="34" charset="0"/>
              </a:defRPr>
            </a:lvl3pPr>
            <a:lvl4pPr marL="1371600" indent="0">
              <a:buNone/>
              <a:defRPr sz="1600">
                <a:latin typeface="Myanmar Text" panose="020B0502040204020203" pitchFamily="34" charset="0"/>
                <a:cs typeface="Myanmar Text" panose="020B0502040204020203" pitchFamily="34" charset="0"/>
              </a:defRPr>
            </a:lvl4pPr>
            <a:lvl5pPr marL="1828800" indent="0">
              <a:buNone/>
              <a:defRPr sz="1600">
                <a:latin typeface="Myanmar Text" panose="020B0502040204020203" pitchFamily="34" charset="0"/>
                <a:cs typeface="Myanmar Text" panose="020B0502040204020203" pitchFamily="34" charset="0"/>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Username</a:t>
            </a:r>
          </a:p>
        </p:txBody>
      </p:sp>
      <p:sp>
        <p:nvSpPr>
          <p:cNvPr id="48" name="Text Placeholder 2">
            <a:extLst>
              <a:ext uri="{FF2B5EF4-FFF2-40B4-BE49-F238E27FC236}">
                <a16:creationId xmlns:a16="http://schemas.microsoft.com/office/drawing/2014/main" id="{11FA7DC9-356B-4588-9414-01D1849CBF96}"/>
              </a:ext>
            </a:extLst>
          </p:cNvPr>
          <p:cNvSpPr>
            <a:spLocks noGrp="1"/>
          </p:cNvSpPr>
          <p:nvPr>
            <p:ph type="body" sz="quarter" idx="11" hasCustomPrompt="1"/>
          </p:nvPr>
        </p:nvSpPr>
        <p:spPr>
          <a:xfrm>
            <a:off x="6427474" y="4014050"/>
            <a:ext cx="3877110" cy="431020"/>
          </a:xfrm>
          <a:prstGeom prst="rect">
            <a:avLst/>
          </a:prstGeom>
        </p:spPr>
        <p:txBody>
          <a:bodyPr/>
          <a:lstStyle>
            <a:lvl1pPr marL="0" indent="0">
              <a:buNone/>
              <a:defRPr sz="2800">
                <a:latin typeface="Myanmar Text" panose="020B0502040204020203" pitchFamily="34" charset="0"/>
                <a:cs typeface="Myanmar Text" panose="020B0502040204020203" pitchFamily="34" charset="0"/>
              </a:defRPr>
            </a:lvl1pPr>
            <a:lvl2pPr marL="457200" indent="0">
              <a:buNone/>
              <a:defRPr sz="1600">
                <a:latin typeface="Myanmar Text" panose="020B0502040204020203" pitchFamily="34" charset="0"/>
                <a:cs typeface="Myanmar Text" panose="020B0502040204020203" pitchFamily="34" charset="0"/>
              </a:defRPr>
            </a:lvl2pPr>
            <a:lvl3pPr marL="914400" indent="0">
              <a:buNone/>
              <a:defRPr sz="1600">
                <a:latin typeface="Myanmar Text" panose="020B0502040204020203" pitchFamily="34" charset="0"/>
                <a:cs typeface="Myanmar Text" panose="020B0502040204020203" pitchFamily="34" charset="0"/>
              </a:defRPr>
            </a:lvl3pPr>
            <a:lvl4pPr marL="1371600" indent="0">
              <a:buNone/>
              <a:defRPr sz="1600">
                <a:latin typeface="Myanmar Text" panose="020B0502040204020203" pitchFamily="34" charset="0"/>
                <a:cs typeface="Myanmar Text" panose="020B0502040204020203" pitchFamily="34" charset="0"/>
              </a:defRPr>
            </a:lvl4pPr>
            <a:lvl5pPr marL="1828800" indent="0">
              <a:buNone/>
              <a:defRPr sz="1600">
                <a:latin typeface="Myanmar Text" panose="020B0502040204020203" pitchFamily="34" charset="0"/>
                <a:cs typeface="Myanmar Text" panose="020B0502040204020203" pitchFamily="34" charset="0"/>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Username</a:t>
            </a:r>
          </a:p>
        </p:txBody>
      </p:sp>
      <p:sp>
        <p:nvSpPr>
          <p:cNvPr id="49" name="Text Placeholder 2">
            <a:extLst>
              <a:ext uri="{FF2B5EF4-FFF2-40B4-BE49-F238E27FC236}">
                <a16:creationId xmlns:a16="http://schemas.microsoft.com/office/drawing/2014/main" id="{D6C3908C-2182-4F4B-83D0-398CD98089D0}"/>
              </a:ext>
            </a:extLst>
          </p:cNvPr>
          <p:cNvSpPr>
            <a:spLocks noGrp="1"/>
          </p:cNvSpPr>
          <p:nvPr>
            <p:ph type="body" sz="quarter" idx="12" hasCustomPrompt="1"/>
          </p:nvPr>
        </p:nvSpPr>
        <p:spPr>
          <a:xfrm>
            <a:off x="6427474" y="5591136"/>
            <a:ext cx="3877110" cy="431020"/>
          </a:xfrm>
          <a:prstGeom prst="rect">
            <a:avLst/>
          </a:prstGeom>
        </p:spPr>
        <p:txBody>
          <a:bodyPr/>
          <a:lstStyle>
            <a:lvl1pPr marL="0" indent="0">
              <a:buNone/>
              <a:defRPr sz="2800">
                <a:latin typeface="Myanmar Text" panose="020B0502040204020203" pitchFamily="34" charset="0"/>
                <a:cs typeface="Myanmar Text" panose="020B0502040204020203" pitchFamily="34" charset="0"/>
              </a:defRPr>
            </a:lvl1pPr>
            <a:lvl2pPr marL="457200" indent="0">
              <a:buNone/>
              <a:defRPr sz="1600">
                <a:latin typeface="Myanmar Text" panose="020B0502040204020203" pitchFamily="34" charset="0"/>
                <a:cs typeface="Myanmar Text" panose="020B0502040204020203" pitchFamily="34" charset="0"/>
              </a:defRPr>
            </a:lvl2pPr>
            <a:lvl3pPr marL="914400" indent="0">
              <a:buNone/>
              <a:defRPr sz="1600">
                <a:latin typeface="Myanmar Text" panose="020B0502040204020203" pitchFamily="34" charset="0"/>
                <a:cs typeface="Myanmar Text" panose="020B0502040204020203" pitchFamily="34" charset="0"/>
              </a:defRPr>
            </a:lvl3pPr>
            <a:lvl4pPr marL="1371600" indent="0">
              <a:buNone/>
              <a:defRPr sz="1600">
                <a:latin typeface="Myanmar Text" panose="020B0502040204020203" pitchFamily="34" charset="0"/>
                <a:cs typeface="Myanmar Text" panose="020B0502040204020203" pitchFamily="34" charset="0"/>
              </a:defRPr>
            </a:lvl4pPr>
            <a:lvl5pPr marL="1828800" indent="0">
              <a:buNone/>
              <a:defRPr sz="1600">
                <a:latin typeface="Myanmar Text" panose="020B0502040204020203" pitchFamily="34" charset="0"/>
                <a:cs typeface="Myanmar Text" panose="020B0502040204020203" pitchFamily="34" charset="0"/>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Username</a:t>
            </a:r>
          </a:p>
        </p:txBody>
      </p:sp>
      <p:sp>
        <p:nvSpPr>
          <p:cNvPr id="50" name="Text Placeholder 2">
            <a:extLst>
              <a:ext uri="{FF2B5EF4-FFF2-40B4-BE49-F238E27FC236}">
                <a16:creationId xmlns:a16="http://schemas.microsoft.com/office/drawing/2014/main" id="{D0164C68-E787-4C76-AAE7-5FC22C910C56}"/>
              </a:ext>
            </a:extLst>
          </p:cNvPr>
          <p:cNvSpPr>
            <a:spLocks noGrp="1"/>
          </p:cNvSpPr>
          <p:nvPr>
            <p:ph type="body" sz="quarter" idx="13" hasCustomPrompt="1"/>
          </p:nvPr>
        </p:nvSpPr>
        <p:spPr>
          <a:xfrm>
            <a:off x="857250" y="5153025"/>
            <a:ext cx="2670175" cy="654050"/>
          </a:xfrm>
          <a:prstGeom prst="rect">
            <a:avLst/>
          </a:prstGeom>
          <a:solidFill>
            <a:schemeClr val="bg1"/>
          </a:solidFill>
        </p:spPr>
        <p:txBody>
          <a:bodyPr anchor="ctr"/>
          <a:lstStyle>
            <a:lvl1pPr marL="0" indent="0" algn="ctr">
              <a:buNone/>
              <a:defRPr sz="1600">
                <a:latin typeface="Myanmar Text" panose="020B0502040204020203" pitchFamily="34" charset="0"/>
                <a:cs typeface="Myanmar Text" panose="020B0502040204020203" pitchFamily="34" charset="0"/>
              </a:defRPr>
            </a:lvl1pPr>
            <a:lvl2pPr marL="457200" indent="0">
              <a:buNone/>
              <a:defRPr sz="1400">
                <a:latin typeface="Myanmar Text" panose="020B0502040204020203" pitchFamily="34" charset="0"/>
                <a:cs typeface="Myanmar Text" panose="020B0502040204020203" pitchFamily="34" charset="0"/>
              </a:defRPr>
            </a:lvl2pPr>
            <a:lvl3pPr marL="914400" indent="0">
              <a:buNone/>
              <a:defRPr sz="1400">
                <a:latin typeface="Myanmar Text" panose="020B0502040204020203" pitchFamily="34" charset="0"/>
                <a:cs typeface="Myanmar Text" panose="020B0502040204020203" pitchFamily="34" charset="0"/>
              </a:defRPr>
            </a:lvl3pPr>
            <a:lvl4pPr marL="1371600" indent="0">
              <a:buNone/>
              <a:defRPr sz="1400">
                <a:latin typeface="Myanmar Text" panose="020B0502040204020203" pitchFamily="34" charset="0"/>
                <a:cs typeface="Myanmar Text" panose="020B0502040204020203" pitchFamily="34" charset="0"/>
              </a:defRPr>
            </a:lvl4pPr>
            <a:lvl5pPr marL="1828800" indent="0">
              <a:buNone/>
              <a:defRPr sz="1400">
                <a:latin typeface="Myanmar Text" panose="020B0502040204020203" pitchFamily="34" charset="0"/>
                <a:cs typeface="Myanmar Text" panose="020B0502040204020203" pitchFamily="34" charset="0"/>
              </a:defRPr>
            </a:lvl5pPr>
          </a:lstStyle>
          <a:p>
            <a:pPr lvl="0"/>
            <a:r>
              <a:rPr lang="en-US" dirty="0"/>
              <a:t>NAME SURNAME</a:t>
            </a:r>
          </a:p>
        </p:txBody>
      </p:sp>
    </p:spTree>
    <p:extLst>
      <p:ext uri="{BB962C8B-B14F-4D97-AF65-F5344CB8AC3E}">
        <p14:creationId xmlns:p14="http://schemas.microsoft.com/office/powerpoint/2010/main" val="407964718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cSld name="1_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757EB-4E89-E242-A168-D43300293B6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75685AA-91AE-C64E-93AC-A496F2A7B1D3}"/>
              </a:ext>
            </a:extLst>
          </p:cNvPr>
          <p:cNvSpPr>
            <a:spLocks noGrp="1"/>
          </p:cNvSpPr>
          <p:nvPr>
            <p:ph type="body" idx="1"/>
          </p:nvPr>
        </p:nvSpPr>
        <p:spPr>
          <a:xfrm>
            <a:off x="831850" y="4589463"/>
            <a:ext cx="10515600" cy="1500187"/>
          </a:xfrm>
        </p:spPr>
        <p:txBody>
          <a:bodyPr/>
          <a:lstStyle>
            <a:lvl1pPr marL="0" indent="0">
              <a:buNone/>
              <a:defRPr sz="2400">
                <a:solidFill>
                  <a:srgbClr val="66666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092AC60-9D74-8B41-930D-BB628CAABBF0}"/>
              </a:ext>
            </a:extLst>
          </p:cNvPr>
          <p:cNvSpPr>
            <a:spLocks noGrp="1"/>
          </p:cNvSpPr>
          <p:nvPr>
            <p:ph type="dt" sz="half" idx="10"/>
          </p:nvPr>
        </p:nvSpPr>
        <p:spPr/>
        <p:txBody>
          <a:bodyPr/>
          <a:lstStyle/>
          <a:p>
            <a:fld id="{0A627400-D089-7447-864B-77479EBD4214}" type="datetimeFigureOut">
              <a:rPr lang="en-US" smtClean="0"/>
              <a:t>3/9/2021</a:t>
            </a:fld>
            <a:endParaRPr lang="en-US"/>
          </a:p>
        </p:txBody>
      </p:sp>
      <p:sp>
        <p:nvSpPr>
          <p:cNvPr id="5" name="Footer Placeholder 4">
            <a:extLst>
              <a:ext uri="{FF2B5EF4-FFF2-40B4-BE49-F238E27FC236}">
                <a16:creationId xmlns:a16="http://schemas.microsoft.com/office/drawing/2014/main" id="{16321E3F-34DB-7B4D-9244-CCADF2A1431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FB0466-2D9D-1140-B7F5-7E5C97FF6F8F}"/>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58011784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slide" type="title">
  <p:cSld name="1_Title slid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415611" y="992767"/>
            <a:ext cx="11360800" cy="27368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6933"/>
            </a:lvl1pPr>
            <a:lvl2pPr lvl="1" algn="ctr">
              <a:spcBef>
                <a:spcPts val="0"/>
              </a:spcBef>
              <a:spcAft>
                <a:spcPts val="0"/>
              </a:spcAft>
              <a:buSzPts val="5200"/>
              <a:buNone/>
              <a:defRPr sz="6933"/>
            </a:lvl2pPr>
            <a:lvl3pPr lvl="2" algn="ctr">
              <a:spcBef>
                <a:spcPts val="0"/>
              </a:spcBef>
              <a:spcAft>
                <a:spcPts val="0"/>
              </a:spcAft>
              <a:buSzPts val="5200"/>
              <a:buNone/>
              <a:defRPr sz="6933"/>
            </a:lvl3pPr>
            <a:lvl4pPr lvl="3" algn="ctr">
              <a:spcBef>
                <a:spcPts val="0"/>
              </a:spcBef>
              <a:spcAft>
                <a:spcPts val="0"/>
              </a:spcAft>
              <a:buSzPts val="5200"/>
              <a:buNone/>
              <a:defRPr sz="6933"/>
            </a:lvl4pPr>
            <a:lvl5pPr lvl="4" algn="ctr">
              <a:spcBef>
                <a:spcPts val="0"/>
              </a:spcBef>
              <a:spcAft>
                <a:spcPts val="0"/>
              </a:spcAft>
              <a:buSzPts val="5200"/>
              <a:buNone/>
              <a:defRPr sz="6933"/>
            </a:lvl5pPr>
            <a:lvl6pPr lvl="5" algn="ctr">
              <a:spcBef>
                <a:spcPts val="0"/>
              </a:spcBef>
              <a:spcAft>
                <a:spcPts val="0"/>
              </a:spcAft>
              <a:buSzPts val="5200"/>
              <a:buNone/>
              <a:defRPr sz="6933"/>
            </a:lvl6pPr>
            <a:lvl7pPr lvl="6" algn="ctr">
              <a:spcBef>
                <a:spcPts val="0"/>
              </a:spcBef>
              <a:spcAft>
                <a:spcPts val="0"/>
              </a:spcAft>
              <a:buSzPts val="5200"/>
              <a:buNone/>
              <a:defRPr sz="6933"/>
            </a:lvl7pPr>
            <a:lvl8pPr lvl="7" algn="ctr">
              <a:spcBef>
                <a:spcPts val="0"/>
              </a:spcBef>
              <a:spcAft>
                <a:spcPts val="0"/>
              </a:spcAft>
              <a:buSzPts val="5200"/>
              <a:buNone/>
              <a:defRPr sz="6933"/>
            </a:lvl8pPr>
            <a:lvl9pPr lvl="8" algn="ctr">
              <a:spcBef>
                <a:spcPts val="0"/>
              </a:spcBef>
              <a:spcAft>
                <a:spcPts val="0"/>
              </a:spcAft>
              <a:buSzPts val="5200"/>
              <a:buNone/>
              <a:defRPr sz="6933"/>
            </a:lvl9pPr>
          </a:lstStyle>
          <a:p>
            <a:endParaRPr/>
          </a:p>
        </p:txBody>
      </p:sp>
      <p:sp>
        <p:nvSpPr>
          <p:cNvPr id="11" name="Google Shape;11;p2"/>
          <p:cNvSpPr txBox="1">
            <a:spLocks noGrp="1"/>
          </p:cNvSpPr>
          <p:nvPr>
            <p:ph type="subTitle" idx="1"/>
          </p:nvPr>
        </p:nvSpPr>
        <p:spPr>
          <a:xfrm>
            <a:off x="415600" y="3778833"/>
            <a:ext cx="11360800" cy="10568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3733"/>
            </a:lvl1pPr>
            <a:lvl2pPr lvl="1" algn="ctr">
              <a:lnSpc>
                <a:spcPct val="100000"/>
              </a:lnSpc>
              <a:spcBef>
                <a:spcPts val="0"/>
              </a:spcBef>
              <a:spcAft>
                <a:spcPts val="0"/>
              </a:spcAft>
              <a:buSzPts val="2800"/>
              <a:buNone/>
              <a:defRPr sz="3733"/>
            </a:lvl2pPr>
            <a:lvl3pPr lvl="2" algn="ctr">
              <a:lnSpc>
                <a:spcPct val="100000"/>
              </a:lnSpc>
              <a:spcBef>
                <a:spcPts val="0"/>
              </a:spcBef>
              <a:spcAft>
                <a:spcPts val="0"/>
              </a:spcAft>
              <a:buSzPts val="2800"/>
              <a:buNone/>
              <a:defRPr sz="3733"/>
            </a:lvl3pPr>
            <a:lvl4pPr lvl="3" algn="ctr">
              <a:lnSpc>
                <a:spcPct val="100000"/>
              </a:lnSpc>
              <a:spcBef>
                <a:spcPts val="0"/>
              </a:spcBef>
              <a:spcAft>
                <a:spcPts val="0"/>
              </a:spcAft>
              <a:buSzPts val="2800"/>
              <a:buNone/>
              <a:defRPr sz="3733"/>
            </a:lvl4pPr>
            <a:lvl5pPr lvl="4" algn="ctr">
              <a:lnSpc>
                <a:spcPct val="100000"/>
              </a:lnSpc>
              <a:spcBef>
                <a:spcPts val="0"/>
              </a:spcBef>
              <a:spcAft>
                <a:spcPts val="0"/>
              </a:spcAft>
              <a:buSzPts val="2800"/>
              <a:buNone/>
              <a:defRPr sz="3733"/>
            </a:lvl5pPr>
            <a:lvl6pPr lvl="5" algn="ctr">
              <a:lnSpc>
                <a:spcPct val="100000"/>
              </a:lnSpc>
              <a:spcBef>
                <a:spcPts val="0"/>
              </a:spcBef>
              <a:spcAft>
                <a:spcPts val="0"/>
              </a:spcAft>
              <a:buSzPts val="2800"/>
              <a:buNone/>
              <a:defRPr sz="3733"/>
            </a:lvl6pPr>
            <a:lvl7pPr lvl="6" algn="ctr">
              <a:lnSpc>
                <a:spcPct val="100000"/>
              </a:lnSpc>
              <a:spcBef>
                <a:spcPts val="0"/>
              </a:spcBef>
              <a:spcAft>
                <a:spcPts val="0"/>
              </a:spcAft>
              <a:buSzPts val="2800"/>
              <a:buNone/>
              <a:defRPr sz="3733"/>
            </a:lvl7pPr>
            <a:lvl8pPr lvl="7" algn="ctr">
              <a:lnSpc>
                <a:spcPct val="100000"/>
              </a:lnSpc>
              <a:spcBef>
                <a:spcPts val="0"/>
              </a:spcBef>
              <a:spcAft>
                <a:spcPts val="0"/>
              </a:spcAft>
              <a:buSzPts val="2800"/>
              <a:buNone/>
              <a:defRPr sz="3733"/>
            </a:lvl8pPr>
            <a:lvl9pPr lvl="8" algn="ctr">
              <a:lnSpc>
                <a:spcPct val="100000"/>
              </a:lnSpc>
              <a:spcBef>
                <a:spcPts val="0"/>
              </a:spcBef>
              <a:spcAft>
                <a:spcPts val="0"/>
              </a:spcAft>
              <a:buSzPts val="2800"/>
              <a:buNone/>
              <a:defRPr sz="3733"/>
            </a:lvl9pPr>
          </a:lstStyle>
          <a:p>
            <a:endParaRPr/>
          </a:p>
        </p:txBody>
      </p:sp>
      <p:sp>
        <p:nvSpPr>
          <p:cNvPr id="12" name="Google Shape;12;p2"/>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lgn="r"/>
            <a:fld id="{00000000-1234-1234-1234-123412341234}" type="slidenum">
              <a:rPr lang="ru" smtClean="0"/>
              <a:pPr algn="r"/>
              <a:t>‹#›</a:t>
            </a:fld>
            <a:endParaRPr lang="ru"/>
          </a:p>
        </p:txBody>
      </p:sp>
    </p:spTree>
    <p:extLst>
      <p:ext uri="{BB962C8B-B14F-4D97-AF65-F5344CB8AC3E}">
        <p14:creationId xmlns:p14="http://schemas.microsoft.com/office/powerpoint/2010/main" val="127220450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rgbClr val="F8F8F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58293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2BC59F-9B86-4FA0-A9C2-8F1D124E242A}"/>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9FA19770-7324-48F6-821F-A18BF9257D62}"/>
              </a:ext>
            </a:extLst>
          </p:cNvPr>
          <p:cNvSpPr>
            <a:spLocks noGrp="1"/>
          </p:cNvSpPr>
          <p:nvPr>
            <p:ph idx="1"/>
          </p:nvPr>
        </p:nvSpPr>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1">
            <a:extLst>
              <a:ext uri="{FF2B5EF4-FFF2-40B4-BE49-F238E27FC236}">
                <a16:creationId xmlns:a16="http://schemas.microsoft.com/office/drawing/2014/main" id="{E0D7BCD4-EC54-48B8-93D4-8BF0E77137B8}"/>
              </a:ext>
            </a:extLst>
          </p:cNvPr>
          <p:cNvSpPr txBox="1">
            <a:spLocks/>
          </p:cNvSpPr>
          <p:nvPr userDrawn="1"/>
        </p:nvSpPr>
        <p:spPr>
          <a:xfrm>
            <a:off x="11288807" y="6342454"/>
            <a:ext cx="554704"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solidFill>
                <a:latin typeface="Myanmar Text" panose="020B0502040204020203" pitchFamily="34" charset="0"/>
                <a:ea typeface="+mn-ea"/>
                <a:cs typeface="Myanmar Tex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36C95AE-7298-45E1-9514-94AFF5BED89B}" type="slidenum">
              <a:rPr lang="en-US" smtClean="0"/>
              <a:pPr/>
              <a:t>‹#›</a:t>
            </a:fld>
            <a:endParaRPr lang="en-US" dirty="0"/>
          </a:p>
        </p:txBody>
      </p:sp>
    </p:spTree>
    <p:extLst>
      <p:ext uri="{BB962C8B-B14F-4D97-AF65-F5344CB8AC3E}">
        <p14:creationId xmlns:p14="http://schemas.microsoft.com/office/powerpoint/2010/main" val="41994284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4DD0B960-701B-4AFB-ACA3-6EA428F85AB9}"/>
              </a:ext>
            </a:extLst>
          </p:cNvPr>
          <p:cNvSpPr txBox="1">
            <a:spLocks/>
          </p:cNvSpPr>
          <p:nvPr userDrawn="1"/>
        </p:nvSpPr>
        <p:spPr>
          <a:xfrm>
            <a:off x="325315" y="136525"/>
            <a:ext cx="11028485" cy="62651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000" kern="1200">
                <a:solidFill>
                  <a:schemeClr val="bg1"/>
                </a:solidFill>
                <a:latin typeface="Myanmar Text" panose="020B0502040204020203" pitchFamily="34" charset="0"/>
                <a:ea typeface="+mj-ea"/>
                <a:cs typeface="Myanmar Text" panose="020B0502040204020203" pitchFamily="34" charset="0"/>
              </a:defRPr>
            </a:lvl1pPr>
          </a:lstStyle>
          <a:p>
            <a:r>
              <a:rPr lang="en-US"/>
              <a:t>Click to edit Master title style</a:t>
            </a:r>
            <a:endParaRPr lang="en-US" dirty="0"/>
          </a:p>
        </p:txBody>
      </p:sp>
      <p:sp>
        <p:nvSpPr>
          <p:cNvPr id="9" name="Content Placeholder 2">
            <a:extLst>
              <a:ext uri="{FF2B5EF4-FFF2-40B4-BE49-F238E27FC236}">
                <a16:creationId xmlns:a16="http://schemas.microsoft.com/office/drawing/2014/main" id="{FED2ED3B-E943-4DF8-9D1F-69308AD3CA5E}"/>
              </a:ext>
            </a:extLst>
          </p:cNvPr>
          <p:cNvSpPr>
            <a:spLocks noGrp="1"/>
          </p:cNvSpPr>
          <p:nvPr>
            <p:ph sz="half" idx="1"/>
          </p:nvPr>
        </p:nvSpPr>
        <p:spPr>
          <a:xfrm>
            <a:off x="559777" y="1397977"/>
            <a:ext cx="11028485" cy="4778986"/>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1">
            <a:extLst>
              <a:ext uri="{FF2B5EF4-FFF2-40B4-BE49-F238E27FC236}">
                <a16:creationId xmlns:a16="http://schemas.microsoft.com/office/drawing/2014/main" id="{A1612985-1093-4638-832E-53A8701F9775}"/>
              </a:ext>
            </a:extLst>
          </p:cNvPr>
          <p:cNvSpPr txBox="1">
            <a:spLocks/>
          </p:cNvSpPr>
          <p:nvPr userDrawn="1"/>
        </p:nvSpPr>
        <p:spPr>
          <a:xfrm>
            <a:off x="11288807" y="6342454"/>
            <a:ext cx="554704"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solidFill>
                <a:latin typeface="Myanmar Text" panose="020B0502040204020203" pitchFamily="34" charset="0"/>
                <a:ea typeface="+mn-ea"/>
                <a:cs typeface="Myanmar Tex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36C95AE-7298-45E1-9514-94AFF5BED89B}" type="slidenum">
              <a:rPr lang="en-US" smtClean="0"/>
              <a:pPr/>
              <a:t>‹#›</a:t>
            </a:fld>
            <a:endParaRPr lang="en-US" dirty="0"/>
          </a:p>
        </p:txBody>
      </p:sp>
    </p:spTree>
    <p:extLst>
      <p:ext uri="{BB962C8B-B14F-4D97-AF65-F5344CB8AC3E}">
        <p14:creationId xmlns:p14="http://schemas.microsoft.com/office/powerpoint/2010/main" val="33799895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A9556F-F76D-4536-B215-51A5594BDF79}"/>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E9582BCA-8879-473B-8E6E-620CDFA6398A}"/>
              </a:ext>
            </a:extLst>
          </p:cNvPr>
          <p:cNvSpPr>
            <a:spLocks noGrp="1"/>
          </p:cNvSpPr>
          <p:nvPr>
            <p:ph sz="half" idx="1"/>
          </p:nvPr>
        </p:nvSpPr>
        <p:spPr>
          <a:xfrm>
            <a:off x="838200" y="1397977"/>
            <a:ext cx="5181600" cy="4778986"/>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4CEEB6FF-C2DF-4137-83B8-784EE07F06D3}"/>
              </a:ext>
            </a:extLst>
          </p:cNvPr>
          <p:cNvSpPr>
            <a:spLocks noGrp="1"/>
          </p:cNvSpPr>
          <p:nvPr>
            <p:ph sz="half" idx="2"/>
          </p:nvPr>
        </p:nvSpPr>
        <p:spPr>
          <a:xfrm>
            <a:off x="6172200" y="1397977"/>
            <a:ext cx="5181600" cy="4778986"/>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1">
            <a:extLst>
              <a:ext uri="{FF2B5EF4-FFF2-40B4-BE49-F238E27FC236}">
                <a16:creationId xmlns:a16="http://schemas.microsoft.com/office/drawing/2014/main" id="{7C57D15D-266F-4120-B985-3925A771B8AC}"/>
              </a:ext>
            </a:extLst>
          </p:cNvPr>
          <p:cNvSpPr txBox="1">
            <a:spLocks/>
          </p:cNvSpPr>
          <p:nvPr userDrawn="1"/>
        </p:nvSpPr>
        <p:spPr>
          <a:xfrm>
            <a:off x="11288807" y="6342454"/>
            <a:ext cx="554704"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solidFill>
                <a:latin typeface="Myanmar Text" panose="020B0502040204020203" pitchFamily="34" charset="0"/>
                <a:ea typeface="+mn-ea"/>
                <a:cs typeface="Myanmar Tex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36C95AE-7298-45E1-9514-94AFF5BED89B}" type="slidenum">
              <a:rPr lang="en-US" smtClean="0"/>
              <a:pPr/>
              <a:t>‹#›</a:t>
            </a:fld>
            <a:endParaRPr lang="en-US" dirty="0"/>
          </a:p>
        </p:txBody>
      </p:sp>
    </p:spTree>
    <p:extLst>
      <p:ext uri="{BB962C8B-B14F-4D97-AF65-F5344CB8AC3E}">
        <p14:creationId xmlns:p14="http://schemas.microsoft.com/office/powerpoint/2010/main" val="1801060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DF69D4-6477-416C-9149-3798C53DE7EF}"/>
              </a:ext>
            </a:extLst>
          </p:cNvPr>
          <p:cNvSpPr>
            <a:spLocks noGrp="1"/>
          </p:cNvSpPr>
          <p:nvPr>
            <p:ph type="title"/>
          </p:nvPr>
        </p:nvSpPr>
        <p:spPr>
          <a:xfrm>
            <a:off x="839788" y="136525"/>
            <a:ext cx="10515600" cy="593725"/>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89BF0F19-6248-49D7-982A-2BF43C0AE02D}"/>
              </a:ext>
            </a:extLst>
          </p:cNvPr>
          <p:cNvSpPr>
            <a:spLocks noGrp="1"/>
          </p:cNvSpPr>
          <p:nvPr>
            <p:ph type="body" idx="1"/>
          </p:nvPr>
        </p:nvSpPr>
        <p:spPr>
          <a:xfrm>
            <a:off x="836612" y="1315001"/>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C142F975-0F92-4365-A05A-2785CE6D4EB5}"/>
              </a:ext>
            </a:extLst>
          </p:cNvPr>
          <p:cNvSpPr>
            <a:spLocks noGrp="1"/>
          </p:cNvSpPr>
          <p:nvPr>
            <p:ph sz="half" idx="2"/>
          </p:nvPr>
        </p:nvSpPr>
        <p:spPr>
          <a:xfrm>
            <a:off x="839788" y="2305600"/>
            <a:ext cx="5157787" cy="388406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4ED9DDD-50F2-456A-A6B2-51DE3B87B110}"/>
              </a:ext>
            </a:extLst>
          </p:cNvPr>
          <p:cNvSpPr>
            <a:spLocks noGrp="1"/>
          </p:cNvSpPr>
          <p:nvPr>
            <p:ph type="body" sz="quarter" idx="3"/>
          </p:nvPr>
        </p:nvSpPr>
        <p:spPr>
          <a:xfrm>
            <a:off x="6170611" y="1315001"/>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ADA3D247-9518-47B9-B213-B96E8BE79A2E}"/>
              </a:ext>
            </a:extLst>
          </p:cNvPr>
          <p:cNvSpPr>
            <a:spLocks noGrp="1"/>
          </p:cNvSpPr>
          <p:nvPr>
            <p:ph sz="quarter" idx="4"/>
          </p:nvPr>
        </p:nvSpPr>
        <p:spPr>
          <a:xfrm>
            <a:off x="6172200" y="2305600"/>
            <a:ext cx="5183188" cy="388406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0CB8C5B-701D-41E0-92D7-5D2B1244BAA3}"/>
              </a:ext>
            </a:extLst>
          </p:cNvPr>
          <p:cNvSpPr>
            <a:spLocks noGrp="1"/>
          </p:cNvSpPr>
          <p:nvPr>
            <p:ph type="dt" sz="half" idx="10"/>
          </p:nvPr>
        </p:nvSpPr>
        <p:spPr>
          <a:xfrm>
            <a:off x="838200" y="6356350"/>
            <a:ext cx="2743200" cy="365125"/>
          </a:xfrm>
          <a:prstGeom prst="rect">
            <a:avLst/>
          </a:prstGeom>
        </p:spPr>
        <p:txBody>
          <a:bodyPr/>
          <a:lstStyle/>
          <a:p>
            <a:fld id="{0AE94EDD-D22A-4702-AFE1-732A7AD641D0}" type="datetimeFigureOut">
              <a:rPr lang="en-US" smtClean="0"/>
              <a:t>3/9/2021</a:t>
            </a:fld>
            <a:endParaRPr lang="en-US"/>
          </a:p>
        </p:txBody>
      </p:sp>
      <p:sp>
        <p:nvSpPr>
          <p:cNvPr id="8" name="Footer Placeholder 7">
            <a:extLst>
              <a:ext uri="{FF2B5EF4-FFF2-40B4-BE49-F238E27FC236}">
                <a16:creationId xmlns:a16="http://schemas.microsoft.com/office/drawing/2014/main" id="{5F33895A-BC23-4C69-8B82-3461122A341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10" name="Slide Number Placeholder 1">
            <a:extLst>
              <a:ext uri="{FF2B5EF4-FFF2-40B4-BE49-F238E27FC236}">
                <a16:creationId xmlns:a16="http://schemas.microsoft.com/office/drawing/2014/main" id="{6C455858-F087-402B-A1DE-B80C08616A84}"/>
              </a:ext>
            </a:extLst>
          </p:cNvPr>
          <p:cNvSpPr txBox="1">
            <a:spLocks/>
          </p:cNvSpPr>
          <p:nvPr userDrawn="1"/>
        </p:nvSpPr>
        <p:spPr>
          <a:xfrm>
            <a:off x="11288807" y="6342454"/>
            <a:ext cx="554704"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solidFill>
                <a:latin typeface="Myanmar Text" panose="020B0502040204020203" pitchFamily="34" charset="0"/>
                <a:ea typeface="+mn-ea"/>
                <a:cs typeface="Myanmar Tex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36C95AE-7298-45E1-9514-94AFF5BED89B}" type="slidenum">
              <a:rPr lang="en-US" smtClean="0"/>
              <a:pPr/>
              <a:t>‹#›</a:t>
            </a:fld>
            <a:endParaRPr lang="en-US" dirty="0"/>
          </a:p>
        </p:txBody>
      </p:sp>
    </p:spTree>
    <p:extLst>
      <p:ext uri="{BB962C8B-B14F-4D97-AF65-F5344CB8AC3E}">
        <p14:creationId xmlns:p14="http://schemas.microsoft.com/office/powerpoint/2010/main" val="16978032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266FA1-525F-4317-9E22-7790CFBED48D}"/>
              </a:ext>
            </a:extLst>
          </p:cNvPr>
          <p:cNvSpPr>
            <a:spLocks noGrp="1"/>
          </p:cNvSpPr>
          <p:nvPr>
            <p:ph type="title"/>
          </p:nvPr>
        </p:nvSpPr>
        <p:spPr/>
        <p:txBody>
          <a:bodyPr/>
          <a:lstStyle/>
          <a:p>
            <a:r>
              <a:rPr lang="en-US"/>
              <a:t>Click to edit Master title style</a:t>
            </a:r>
          </a:p>
        </p:txBody>
      </p:sp>
      <p:sp>
        <p:nvSpPr>
          <p:cNvPr id="4" name="Slide Number Placeholder 1">
            <a:extLst>
              <a:ext uri="{FF2B5EF4-FFF2-40B4-BE49-F238E27FC236}">
                <a16:creationId xmlns:a16="http://schemas.microsoft.com/office/drawing/2014/main" id="{B1C931D4-90A3-4AB5-8DA2-247671297E0B}"/>
              </a:ext>
            </a:extLst>
          </p:cNvPr>
          <p:cNvSpPr txBox="1">
            <a:spLocks/>
          </p:cNvSpPr>
          <p:nvPr userDrawn="1"/>
        </p:nvSpPr>
        <p:spPr>
          <a:xfrm>
            <a:off x="11288807" y="6342454"/>
            <a:ext cx="554704"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solidFill>
                <a:latin typeface="Myanmar Text" panose="020B0502040204020203" pitchFamily="34" charset="0"/>
                <a:ea typeface="+mn-ea"/>
                <a:cs typeface="Myanmar Tex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36C95AE-7298-45E1-9514-94AFF5BED89B}" type="slidenum">
              <a:rPr lang="en-US" smtClean="0"/>
              <a:pPr/>
              <a:t>‹#›</a:t>
            </a:fld>
            <a:endParaRPr lang="en-US" dirty="0"/>
          </a:p>
        </p:txBody>
      </p:sp>
    </p:spTree>
    <p:extLst>
      <p:ext uri="{BB962C8B-B14F-4D97-AF65-F5344CB8AC3E}">
        <p14:creationId xmlns:p14="http://schemas.microsoft.com/office/powerpoint/2010/main" val="32051144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Slide Number Placeholder 1">
            <a:extLst>
              <a:ext uri="{FF2B5EF4-FFF2-40B4-BE49-F238E27FC236}">
                <a16:creationId xmlns:a16="http://schemas.microsoft.com/office/drawing/2014/main" id="{CE0F04AB-6CE2-4EAB-91AD-8BC57A9D9D57}"/>
              </a:ext>
            </a:extLst>
          </p:cNvPr>
          <p:cNvSpPr txBox="1">
            <a:spLocks/>
          </p:cNvSpPr>
          <p:nvPr userDrawn="1"/>
        </p:nvSpPr>
        <p:spPr>
          <a:xfrm>
            <a:off x="11288807" y="6342454"/>
            <a:ext cx="554704"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solidFill>
                <a:latin typeface="Myanmar Text" panose="020B0502040204020203" pitchFamily="34" charset="0"/>
                <a:ea typeface="+mn-ea"/>
                <a:cs typeface="Myanmar Tex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36C95AE-7298-45E1-9514-94AFF5BED89B}" type="slidenum">
              <a:rPr lang="en-US" smtClean="0"/>
              <a:pPr/>
              <a:t>‹#›</a:t>
            </a:fld>
            <a:endParaRPr lang="en-US" dirty="0"/>
          </a:p>
        </p:txBody>
      </p:sp>
    </p:spTree>
    <p:extLst>
      <p:ext uri="{BB962C8B-B14F-4D97-AF65-F5344CB8AC3E}">
        <p14:creationId xmlns:p14="http://schemas.microsoft.com/office/powerpoint/2010/main" val="28162243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A6AE6-60D2-4E33-8E1F-23478EEFED51}"/>
              </a:ext>
            </a:extLst>
          </p:cNvPr>
          <p:cNvSpPr>
            <a:spLocks noGrp="1"/>
          </p:cNvSpPr>
          <p:nvPr>
            <p:ph type="title"/>
          </p:nvPr>
        </p:nvSpPr>
        <p:spPr>
          <a:xfrm>
            <a:off x="839788" y="457200"/>
            <a:ext cx="3932237" cy="1600200"/>
          </a:xfrm>
        </p:spPr>
        <p:txBody>
          <a:bodyPr anchor="b"/>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78FBDEC3-FFF5-460C-A151-0A4191D041EA}"/>
              </a:ext>
            </a:extLst>
          </p:cNvPr>
          <p:cNvSpPr>
            <a:spLocks noGrp="1"/>
          </p:cNvSpPr>
          <p:nvPr>
            <p:ph idx="1"/>
          </p:nvPr>
        </p:nvSpPr>
        <p:spPr>
          <a:xfrm>
            <a:off x="5183188" y="987425"/>
            <a:ext cx="6172200" cy="53689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AA4F2156-C613-4386-9588-88B6DE84D034}"/>
              </a:ext>
            </a:extLst>
          </p:cNvPr>
          <p:cNvSpPr>
            <a:spLocks noGrp="1"/>
          </p:cNvSpPr>
          <p:nvPr>
            <p:ph type="body" sz="half" idx="2"/>
          </p:nvPr>
        </p:nvSpPr>
        <p:spPr>
          <a:xfrm>
            <a:off x="839788" y="2057400"/>
            <a:ext cx="3932237" cy="429895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Edit Master text styles</a:t>
            </a:r>
          </a:p>
        </p:txBody>
      </p:sp>
      <p:sp>
        <p:nvSpPr>
          <p:cNvPr id="6" name="Slide Number Placeholder 1">
            <a:extLst>
              <a:ext uri="{FF2B5EF4-FFF2-40B4-BE49-F238E27FC236}">
                <a16:creationId xmlns:a16="http://schemas.microsoft.com/office/drawing/2014/main" id="{C525943E-5F35-409A-9E3A-BF5A4AE5AF58}"/>
              </a:ext>
            </a:extLst>
          </p:cNvPr>
          <p:cNvSpPr txBox="1">
            <a:spLocks/>
          </p:cNvSpPr>
          <p:nvPr userDrawn="1"/>
        </p:nvSpPr>
        <p:spPr>
          <a:xfrm>
            <a:off x="11288807" y="6342454"/>
            <a:ext cx="554704"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solidFill>
                <a:latin typeface="Myanmar Text" panose="020B0502040204020203" pitchFamily="34" charset="0"/>
                <a:ea typeface="+mn-ea"/>
                <a:cs typeface="Myanmar Tex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36C95AE-7298-45E1-9514-94AFF5BED89B}" type="slidenum">
              <a:rPr lang="en-US" smtClean="0"/>
              <a:pPr/>
              <a:t>‹#›</a:t>
            </a:fld>
            <a:endParaRPr lang="en-US" dirty="0"/>
          </a:p>
        </p:txBody>
      </p:sp>
    </p:spTree>
    <p:extLst>
      <p:ext uri="{BB962C8B-B14F-4D97-AF65-F5344CB8AC3E}">
        <p14:creationId xmlns:p14="http://schemas.microsoft.com/office/powerpoint/2010/main" val="22938718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96C116-AF6F-4997-ACC1-0FCECB8326C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14A95C7-ECE9-468B-98CC-FBBAA068C469}"/>
              </a:ext>
            </a:extLst>
          </p:cNvPr>
          <p:cNvSpPr>
            <a:spLocks noGrp="1"/>
          </p:cNvSpPr>
          <p:nvPr>
            <p:ph type="pic" idx="1"/>
          </p:nvPr>
        </p:nvSpPr>
        <p:spPr>
          <a:xfrm>
            <a:off x="5183188" y="987425"/>
            <a:ext cx="6172200" cy="528149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0B2C95F-019C-4AB5-B794-7F0192CBD9D4}"/>
              </a:ext>
            </a:extLst>
          </p:cNvPr>
          <p:cNvSpPr>
            <a:spLocks noGrp="1"/>
          </p:cNvSpPr>
          <p:nvPr>
            <p:ph type="body" sz="half" idx="2"/>
          </p:nvPr>
        </p:nvSpPr>
        <p:spPr>
          <a:xfrm>
            <a:off x="839788" y="2057399"/>
            <a:ext cx="3932237" cy="421151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6" name="Slide Number Placeholder 1">
            <a:extLst>
              <a:ext uri="{FF2B5EF4-FFF2-40B4-BE49-F238E27FC236}">
                <a16:creationId xmlns:a16="http://schemas.microsoft.com/office/drawing/2014/main" id="{82D48117-DF5F-448E-909C-92F62D52F1F7}"/>
              </a:ext>
            </a:extLst>
          </p:cNvPr>
          <p:cNvSpPr txBox="1">
            <a:spLocks/>
          </p:cNvSpPr>
          <p:nvPr userDrawn="1"/>
        </p:nvSpPr>
        <p:spPr>
          <a:xfrm>
            <a:off x="11288807" y="6342454"/>
            <a:ext cx="554704"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solidFill>
                <a:latin typeface="Myanmar Text" panose="020B0502040204020203" pitchFamily="34" charset="0"/>
                <a:ea typeface="+mn-ea"/>
                <a:cs typeface="Myanmar Tex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36C95AE-7298-45E1-9514-94AFF5BED89B}" type="slidenum">
              <a:rPr lang="en-US" smtClean="0"/>
              <a:pPr/>
              <a:t>‹#›</a:t>
            </a:fld>
            <a:endParaRPr lang="en-US" dirty="0"/>
          </a:p>
        </p:txBody>
      </p:sp>
    </p:spTree>
    <p:extLst>
      <p:ext uri="{BB962C8B-B14F-4D97-AF65-F5344CB8AC3E}">
        <p14:creationId xmlns:p14="http://schemas.microsoft.com/office/powerpoint/2010/main" val="22245323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D0DE82D-6084-439C-9C1D-824723D3DC0B}"/>
              </a:ext>
            </a:extLst>
          </p:cNvPr>
          <p:cNvSpPr/>
          <p:nvPr userDrawn="1"/>
        </p:nvSpPr>
        <p:spPr>
          <a:xfrm>
            <a:off x="0" y="-3366"/>
            <a:ext cx="12192000" cy="837691"/>
          </a:xfrm>
          <a:prstGeom prst="rect">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7022BA7C-37D0-44E5-AB27-4B56644B0032}"/>
              </a:ext>
            </a:extLst>
          </p:cNvPr>
          <p:cNvSpPr>
            <a:spLocks noGrp="1"/>
          </p:cNvSpPr>
          <p:nvPr>
            <p:ph type="title"/>
          </p:nvPr>
        </p:nvSpPr>
        <p:spPr>
          <a:xfrm>
            <a:off x="325315" y="136525"/>
            <a:ext cx="11028485" cy="626517"/>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a:extLst>
              <a:ext uri="{FF2B5EF4-FFF2-40B4-BE49-F238E27FC236}">
                <a16:creationId xmlns:a16="http://schemas.microsoft.com/office/drawing/2014/main" id="{000379F3-6862-45A1-9C1B-92D70CDAD0B0}"/>
              </a:ext>
            </a:extLst>
          </p:cNvPr>
          <p:cNvSpPr>
            <a:spLocks noGrp="1"/>
          </p:cNvSpPr>
          <p:nvPr>
            <p:ph type="body" idx="1"/>
          </p:nvPr>
        </p:nvSpPr>
        <p:spPr>
          <a:xfrm>
            <a:off x="325315" y="1345757"/>
            <a:ext cx="11028485" cy="5375718"/>
          </a:xfrm>
          <a:prstGeom prst="rect">
            <a:avLst/>
          </a:prstGeom>
          <a:noFill/>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70667B35-61BF-49B0-8905-15C1439D1DB2}"/>
              </a:ext>
            </a:extLst>
          </p:cNvPr>
          <p:cNvSpPr>
            <a:spLocks noGrp="1"/>
          </p:cNvSpPr>
          <p:nvPr>
            <p:ph type="sldNum" sz="quarter" idx="4"/>
          </p:nvPr>
        </p:nvSpPr>
        <p:spPr>
          <a:xfrm>
            <a:off x="11353799" y="6356350"/>
            <a:ext cx="624251" cy="365125"/>
          </a:xfrm>
          <a:prstGeom prst="rect">
            <a:avLst/>
          </a:prstGeom>
        </p:spPr>
        <p:txBody>
          <a:bodyPr vert="horz" lIns="91440" tIns="45720" rIns="91440" bIns="45720" rtlCol="0" anchor="ctr"/>
          <a:lstStyle>
            <a:lvl1pPr algn="r">
              <a:defRPr sz="1200">
                <a:solidFill>
                  <a:schemeClr val="tx1"/>
                </a:solidFill>
                <a:latin typeface="Myanmar Text" panose="020B0502040204020203" pitchFamily="34" charset="0"/>
                <a:cs typeface="Myanmar Text" panose="020B0502040204020203" pitchFamily="34" charset="0"/>
              </a:defRPr>
            </a:lvl1pPr>
          </a:lstStyle>
          <a:p>
            <a:fld id="{70358BDA-5E66-42DF-962F-84FC2D4B6D98}" type="slidenum">
              <a:rPr lang="en-US" smtClean="0"/>
              <a:pPr/>
              <a:t>‹#›</a:t>
            </a:fld>
            <a:endParaRPr lang="en-US" dirty="0"/>
          </a:p>
        </p:txBody>
      </p:sp>
      <p:sp>
        <p:nvSpPr>
          <p:cNvPr id="9" name="Oval 8">
            <a:extLst>
              <a:ext uri="{FF2B5EF4-FFF2-40B4-BE49-F238E27FC236}">
                <a16:creationId xmlns:a16="http://schemas.microsoft.com/office/drawing/2014/main" id="{65F6B68D-7A38-48C2-B2D5-839DB1F52D9E}"/>
              </a:ext>
            </a:extLst>
          </p:cNvPr>
          <p:cNvSpPr/>
          <p:nvPr userDrawn="1"/>
        </p:nvSpPr>
        <p:spPr>
          <a:xfrm>
            <a:off x="11283854" y="5974279"/>
            <a:ext cx="764142" cy="764142"/>
          </a:xfrm>
          <a:prstGeom prst="ellipse">
            <a:avLst/>
          </a:prstGeom>
          <a:solidFill>
            <a:schemeClr val="bg1"/>
          </a:solidFill>
          <a:ln>
            <a:noFill/>
          </a:ln>
          <a:effectLst>
            <a:outerShdw blurRad="50800" dist="25400" dir="5400000" algn="ctr"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Icon&#10;&#10;Description automatically generated">
            <a:extLst>
              <a:ext uri="{FF2B5EF4-FFF2-40B4-BE49-F238E27FC236}">
                <a16:creationId xmlns:a16="http://schemas.microsoft.com/office/drawing/2014/main" id="{FBF4A609-A2B5-4B5E-8B2A-5095D9C24030}"/>
              </a:ext>
            </a:extLst>
          </p:cNvPr>
          <p:cNvPicPr>
            <a:picLocks noChangeAspect="1"/>
          </p:cNvPicPr>
          <p:nvPr userDrawn="1"/>
        </p:nvPicPr>
        <p:blipFill>
          <a:blip r:embed="rId21">
            <a:extLst>
              <a:ext uri="{28A0092B-C50C-407E-A947-70E740481C1C}">
                <a14:useLocalDpi xmlns:a14="http://schemas.microsoft.com/office/drawing/2010/main" val="0"/>
              </a:ext>
            </a:extLst>
          </a:blip>
          <a:stretch>
            <a:fillRect/>
          </a:stretch>
        </p:blipFill>
        <p:spPr>
          <a:xfrm>
            <a:off x="11426150" y="6016115"/>
            <a:ext cx="479549" cy="640129"/>
          </a:xfrm>
          <a:prstGeom prst="rect">
            <a:avLst/>
          </a:prstGeom>
        </p:spPr>
      </p:pic>
    </p:spTree>
    <p:extLst>
      <p:ext uri="{BB962C8B-B14F-4D97-AF65-F5344CB8AC3E}">
        <p14:creationId xmlns:p14="http://schemas.microsoft.com/office/powerpoint/2010/main" val="212714013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2" r:id="rId13"/>
    <p:sldLayoutId id="2147483663" r:id="rId14"/>
    <p:sldLayoutId id="2147483665" r:id="rId15"/>
    <p:sldLayoutId id="2147483666" r:id="rId16"/>
    <p:sldLayoutId id="2147483667" r:id="rId17"/>
    <p:sldLayoutId id="2147483668" r:id="rId18"/>
    <p:sldLayoutId id="2147483669" r:id="rId19"/>
  </p:sldLayoutIdLst>
  <p:txStyles>
    <p:titleStyle>
      <a:lvl1pPr algn="l" defTabSz="914400" rtl="0" eaLnBrk="1" latinLnBrk="0" hangingPunct="1">
        <a:lnSpc>
          <a:spcPct val="90000"/>
        </a:lnSpc>
        <a:spcBef>
          <a:spcPct val="0"/>
        </a:spcBef>
        <a:buNone/>
        <a:defRPr sz="3000" kern="1200">
          <a:solidFill>
            <a:schemeClr val="bg1"/>
          </a:solidFill>
          <a:latin typeface="Myanmar Text" panose="020B0502040204020203" pitchFamily="34" charset="0"/>
          <a:ea typeface="+mj-ea"/>
          <a:cs typeface="Myanmar Text" panose="020B0502040204020203"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3200" kern="1200">
          <a:solidFill>
            <a:schemeClr val="tx1"/>
          </a:solidFill>
          <a:latin typeface="Myanmar Text" panose="020B0502040204020203" pitchFamily="34" charset="0"/>
          <a:ea typeface="+mn-ea"/>
          <a:cs typeface="Myanmar Text" panose="020B05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800" kern="1200">
          <a:solidFill>
            <a:schemeClr val="tx1"/>
          </a:solidFill>
          <a:latin typeface="Myanmar Text" panose="020B0502040204020203" pitchFamily="34" charset="0"/>
          <a:ea typeface="+mn-ea"/>
          <a:cs typeface="Myanmar Text"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yanmar Text" panose="020B0502040204020203" pitchFamily="34" charset="0"/>
          <a:ea typeface="+mn-ea"/>
          <a:cs typeface="Myanmar Text"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yanmar Text" panose="020B0502040204020203" pitchFamily="34" charset="0"/>
          <a:ea typeface="+mn-ea"/>
          <a:cs typeface="Myanmar Text"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yanmar Text" panose="020B0502040204020203" pitchFamily="34" charset="0"/>
          <a:ea typeface="+mn-ea"/>
          <a:cs typeface="Myanmar Text"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1.jp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6.xml"/><Relationship Id="rId5" Type="http://schemas.openxmlformats.org/officeDocument/2006/relationships/image" Target="../media/image18.pn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6.png"/><Relationship Id="rId7" Type="http://schemas.microsoft.com/office/2007/relationships/hdphoto" Target="../media/hdphoto1.wdp"/><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33.png"/><Relationship Id="rId4" Type="http://schemas.openxmlformats.org/officeDocument/2006/relationships/image" Target="../media/image32.png"/></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openxmlformats.org/officeDocument/2006/relationships/image" Target="../media/image34.png"/><Relationship Id="rId4" Type="http://schemas.microsoft.com/office/2007/relationships/hdphoto" Target="../media/hdphoto1.wdp"/></Relationships>
</file>

<file path=ppt/slides/_rels/slide24.xml.rels><?xml version="1.0" encoding="UTF-8" standalone="yes"?>
<Relationships xmlns="http://schemas.openxmlformats.org/package/2006/relationships"><Relationship Id="rId8" Type="http://schemas.openxmlformats.org/officeDocument/2006/relationships/hyperlink" Target="https://www.grapecity.com/componentone-xamarin/" TargetMode="External"/><Relationship Id="rId3" Type="http://schemas.openxmlformats.org/officeDocument/2006/relationships/image" Target="../media/image27.png"/><Relationship Id="rId7" Type="http://schemas.openxmlformats.org/officeDocument/2006/relationships/hyperlink" Target="https://grialkit.com/" TargetMode="External"/><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hyperlink" Target="https://www.devexpress.com/xamarin/" TargetMode="External"/><Relationship Id="rId5" Type="http://schemas.openxmlformats.org/officeDocument/2006/relationships/hyperlink" Target="https://www.syncfusion.com/xamarin-ui-controls" TargetMode="External"/><Relationship Id="rId4" Type="http://schemas.openxmlformats.org/officeDocument/2006/relationships/image" Target="../media/image35.png"/><Relationship Id="rId9" Type="http://schemas.openxmlformats.org/officeDocument/2006/relationships/hyperlink" Target="https://www.telerik.com/xamarin-ui" TargetMode="External"/></Relationships>
</file>

<file path=ppt/slides/_rels/slide25.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 Id="rId9" Type="http://schemas.openxmlformats.org/officeDocument/2006/relationships/image" Target="../media/image42.png"/></Relationships>
</file>

<file path=ppt/slides/_rels/slide26.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46.jpeg"/><Relationship Id="rId5" Type="http://schemas.openxmlformats.org/officeDocument/2006/relationships/image" Target="../media/image45.png"/><Relationship Id="rId4" Type="http://schemas.openxmlformats.org/officeDocument/2006/relationships/image" Target="../media/image44.svg"/><Relationship Id="rId9" Type="http://schemas.openxmlformats.org/officeDocument/2006/relationships/image" Target="../media/image49.png"/></Relationships>
</file>

<file path=ppt/slides/_rels/slide2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8" Type="http://schemas.openxmlformats.org/officeDocument/2006/relationships/customXml" Target="../ink/ink1.xml"/><Relationship Id="rId13" Type="http://schemas.openxmlformats.org/officeDocument/2006/relationships/image" Target="../media/image64.png"/><Relationship Id="rId3" Type="http://schemas.openxmlformats.org/officeDocument/2006/relationships/image" Target="../media/image57.png"/><Relationship Id="rId7" Type="http://schemas.openxmlformats.org/officeDocument/2006/relationships/image" Target="../media/image61.png"/><Relationship Id="rId12" Type="http://schemas.openxmlformats.org/officeDocument/2006/relationships/image" Target="../media/image63.png"/><Relationship Id="rId2" Type="http://schemas.openxmlformats.org/officeDocument/2006/relationships/image" Target="../media/image56.png"/><Relationship Id="rId1" Type="http://schemas.openxmlformats.org/officeDocument/2006/relationships/slideLayout" Target="../slideLayouts/slideLayout6.xml"/><Relationship Id="rId6" Type="http://schemas.openxmlformats.org/officeDocument/2006/relationships/image" Target="../media/image60.png"/><Relationship Id="rId11" Type="http://schemas.openxmlformats.org/officeDocument/2006/relationships/customXml" Target="../ink/ink3.xml"/><Relationship Id="rId5" Type="http://schemas.openxmlformats.org/officeDocument/2006/relationships/image" Target="../media/image59.png"/><Relationship Id="rId15" Type="http://schemas.openxmlformats.org/officeDocument/2006/relationships/image" Target="../media/image66.png"/><Relationship Id="rId10" Type="http://schemas.openxmlformats.org/officeDocument/2006/relationships/customXml" Target="../ink/ink2.xml"/><Relationship Id="rId4" Type="http://schemas.openxmlformats.org/officeDocument/2006/relationships/image" Target="../media/image58.png"/><Relationship Id="rId9" Type="http://schemas.openxmlformats.org/officeDocument/2006/relationships/image" Target="../media/image62.png"/><Relationship Id="rId14" Type="http://schemas.openxmlformats.org/officeDocument/2006/relationships/image" Target="../media/image65.png"/></Relationships>
</file>

<file path=ppt/slides/_rels/slide3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6.xml"/><Relationship Id="rId5" Type="http://schemas.openxmlformats.org/officeDocument/2006/relationships/image" Target="../media/image70.png"/><Relationship Id="rId4" Type="http://schemas.openxmlformats.org/officeDocument/2006/relationships/image" Target="../media/image69.png"/></Relationships>
</file>

<file path=ppt/slides/_rels/slide3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9.xml"/><Relationship Id="rId1" Type="http://schemas.openxmlformats.org/officeDocument/2006/relationships/slideLayout" Target="../slideLayouts/slideLayout6.xml"/><Relationship Id="rId5" Type="http://schemas.openxmlformats.org/officeDocument/2006/relationships/image" Target="../media/image74.png"/><Relationship Id="rId4" Type="http://schemas.microsoft.com/office/2007/relationships/hdphoto" Target="../media/hdphoto2.wdp"/></Relationships>
</file>

<file path=ppt/slides/_rels/slide36.xml.rels><?xml version="1.0" encoding="UTF-8" standalone="yes"?>
<Relationships xmlns="http://schemas.openxmlformats.org/package/2006/relationships"><Relationship Id="rId13" Type="http://schemas.openxmlformats.org/officeDocument/2006/relationships/image" Target="../media/image85.png"/><Relationship Id="rId18" Type="http://schemas.openxmlformats.org/officeDocument/2006/relationships/image" Target="../media/image90.png"/><Relationship Id="rId26" Type="http://schemas.openxmlformats.org/officeDocument/2006/relationships/image" Target="../media/image98.png"/><Relationship Id="rId39" Type="http://schemas.openxmlformats.org/officeDocument/2006/relationships/image" Target="../media/image111.png"/><Relationship Id="rId21" Type="http://schemas.openxmlformats.org/officeDocument/2006/relationships/image" Target="../media/image93.png"/><Relationship Id="rId34" Type="http://schemas.openxmlformats.org/officeDocument/2006/relationships/image" Target="../media/image106.jpg"/><Relationship Id="rId7" Type="http://schemas.openxmlformats.org/officeDocument/2006/relationships/image" Target="../media/image79.tiff"/><Relationship Id="rId12" Type="http://schemas.openxmlformats.org/officeDocument/2006/relationships/image" Target="../media/image84.png"/><Relationship Id="rId17" Type="http://schemas.openxmlformats.org/officeDocument/2006/relationships/image" Target="../media/image89.png"/><Relationship Id="rId25" Type="http://schemas.openxmlformats.org/officeDocument/2006/relationships/image" Target="../media/image97.png"/><Relationship Id="rId33" Type="http://schemas.openxmlformats.org/officeDocument/2006/relationships/image" Target="../media/image105.jpg"/><Relationship Id="rId38" Type="http://schemas.openxmlformats.org/officeDocument/2006/relationships/image" Target="../media/image110.jpg"/><Relationship Id="rId2" Type="http://schemas.openxmlformats.org/officeDocument/2006/relationships/notesSlide" Target="../notesSlides/notesSlide20.xml"/><Relationship Id="rId16" Type="http://schemas.openxmlformats.org/officeDocument/2006/relationships/image" Target="../media/image88.png"/><Relationship Id="rId20" Type="http://schemas.openxmlformats.org/officeDocument/2006/relationships/image" Target="../media/image92.png"/><Relationship Id="rId29" Type="http://schemas.openxmlformats.org/officeDocument/2006/relationships/image" Target="../media/image101.png"/><Relationship Id="rId1" Type="http://schemas.openxmlformats.org/officeDocument/2006/relationships/slideLayout" Target="../slideLayouts/slideLayout19.xml"/><Relationship Id="rId6" Type="http://schemas.openxmlformats.org/officeDocument/2006/relationships/image" Target="../media/image78.tiff"/><Relationship Id="rId11" Type="http://schemas.openxmlformats.org/officeDocument/2006/relationships/image" Target="../media/image83.tiff"/><Relationship Id="rId24" Type="http://schemas.openxmlformats.org/officeDocument/2006/relationships/image" Target="../media/image96.png"/><Relationship Id="rId32" Type="http://schemas.openxmlformats.org/officeDocument/2006/relationships/image" Target="../media/image104.jpg"/><Relationship Id="rId37" Type="http://schemas.openxmlformats.org/officeDocument/2006/relationships/image" Target="../media/image109.jpg"/><Relationship Id="rId40" Type="http://schemas.openxmlformats.org/officeDocument/2006/relationships/image" Target="../media/image112.png"/><Relationship Id="rId5" Type="http://schemas.openxmlformats.org/officeDocument/2006/relationships/image" Target="../media/image77.png"/><Relationship Id="rId15" Type="http://schemas.openxmlformats.org/officeDocument/2006/relationships/image" Target="../media/image87.tiff"/><Relationship Id="rId23" Type="http://schemas.openxmlformats.org/officeDocument/2006/relationships/image" Target="../media/image95.emf"/><Relationship Id="rId28" Type="http://schemas.openxmlformats.org/officeDocument/2006/relationships/image" Target="../media/image100.tiff"/><Relationship Id="rId36" Type="http://schemas.openxmlformats.org/officeDocument/2006/relationships/image" Target="../media/image108.png"/><Relationship Id="rId10" Type="http://schemas.openxmlformats.org/officeDocument/2006/relationships/image" Target="../media/image82.png"/><Relationship Id="rId19" Type="http://schemas.openxmlformats.org/officeDocument/2006/relationships/image" Target="../media/image91.png"/><Relationship Id="rId31" Type="http://schemas.openxmlformats.org/officeDocument/2006/relationships/image" Target="../media/image103.jpg"/><Relationship Id="rId4" Type="http://schemas.openxmlformats.org/officeDocument/2006/relationships/image" Target="../media/image76.png"/><Relationship Id="rId9" Type="http://schemas.openxmlformats.org/officeDocument/2006/relationships/image" Target="../media/image81.tiff"/><Relationship Id="rId14" Type="http://schemas.openxmlformats.org/officeDocument/2006/relationships/image" Target="../media/image86.emf"/><Relationship Id="rId22" Type="http://schemas.openxmlformats.org/officeDocument/2006/relationships/image" Target="../media/image94.png"/><Relationship Id="rId27" Type="http://schemas.openxmlformats.org/officeDocument/2006/relationships/image" Target="../media/image99.png"/><Relationship Id="rId30" Type="http://schemas.openxmlformats.org/officeDocument/2006/relationships/image" Target="../media/image102.png"/><Relationship Id="rId35" Type="http://schemas.openxmlformats.org/officeDocument/2006/relationships/image" Target="../media/image107.jpg"/><Relationship Id="rId8" Type="http://schemas.openxmlformats.org/officeDocument/2006/relationships/image" Target="../media/image80.jpeg"/><Relationship Id="rId3" Type="http://schemas.openxmlformats.org/officeDocument/2006/relationships/image" Target="../media/image75.tiff"/></Relationships>
</file>

<file path=ppt/slides/_rels/slide37.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23.xml"/><Relationship Id="rId1" Type="http://schemas.openxmlformats.org/officeDocument/2006/relationships/slideLayout" Target="../slideLayouts/slideLayout18.xml"/><Relationship Id="rId4" Type="http://schemas.openxmlformats.org/officeDocument/2006/relationships/image" Target="../media/image116.sv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emf"/><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6.emf"/></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8F521C-D0E0-4576-B883-437293CDF361}"/>
              </a:ext>
            </a:extLst>
          </p:cNvPr>
          <p:cNvSpPr>
            <a:spLocks noGrp="1"/>
          </p:cNvSpPr>
          <p:nvPr>
            <p:ph type="title" idx="4294967295"/>
          </p:nvPr>
        </p:nvSpPr>
        <p:spPr>
          <a:xfrm>
            <a:off x="685801" y="968375"/>
            <a:ext cx="8478982" cy="4921250"/>
          </a:xfrm>
        </p:spPr>
        <p:txBody>
          <a:bodyPr vert="horz" lIns="91440" tIns="45720" rIns="91440" bIns="45720" rtlCol="0" anchor="ctr">
            <a:normAutofit/>
          </a:bodyPr>
          <a:lstStyle/>
          <a:p>
            <a:r>
              <a:rPr lang="en-US" sz="4700" kern="1200" dirty="0">
                <a:latin typeface="+mj-lt"/>
                <a:ea typeface="+mj-ea"/>
                <a:cs typeface="+mj-cs"/>
              </a:rPr>
              <a:t>Cross-platform mobile application with Xamarin.Forms and </a:t>
            </a:r>
            <a:br>
              <a:rPr lang="en-US" sz="4700" kern="1200" dirty="0">
                <a:latin typeface="+mj-lt"/>
                <a:ea typeface="+mj-ea"/>
                <a:cs typeface="+mj-cs"/>
              </a:rPr>
            </a:br>
            <a:r>
              <a:rPr lang="en-US" sz="4700" kern="1200" dirty="0">
                <a:latin typeface="+mj-lt"/>
                <a:ea typeface="+mj-ea"/>
                <a:cs typeface="+mj-cs"/>
              </a:rPr>
              <a:t>Integration with Azure DevOps</a:t>
            </a:r>
            <a:br>
              <a:rPr lang="en-US" sz="4700" b="1" kern="1200" dirty="0">
                <a:solidFill>
                  <a:schemeClr val="tx1"/>
                </a:solidFill>
                <a:latin typeface="+mj-lt"/>
                <a:ea typeface="+mj-ea"/>
                <a:cs typeface="+mj-cs"/>
              </a:rPr>
            </a:br>
            <a:endParaRPr lang="en-US" sz="4700" kern="1200" dirty="0">
              <a:solidFill>
                <a:schemeClr val="tx1"/>
              </a:solidFill>
              <a:latin typeface="+mj-lt"/>
              <a:ea typeface="+mj-ea"/>
              <a:cs typeface="+mj-cs"/>
            </a:endParaRPr>
          </a:p>
        </p:txBody>
      </p:sp>
      <p:pic>
        <p:nvPicPr>
          <p:cNvPr id="5" name="Picture 4">
            <a:extLst>
              <a:ext uri="{FF2B5EF4-FFF2-40B4-BE49-F238E27FC236}">
                <a16:creationId xmlns:a16="http://schemas.microsoft.com/office/drawing/2014/main" id="{84A11311-3B0C-4FC3-A2DD-A70D6D5A9D6B}"/>
              </a:ext>
            </a:extLst>
          </p:cNvPr>
          <p:cNvPicPr>
            <a:picLocks noChangeAspect="1"/>
          </p:cNvPicPr>
          <p:nvPr/>
        </p:nvPicPr>
        <p:blipFill>
          <a:blip r:embed="rId2">
            <a:duotone>
              <a:schemeClr val="accent2">
                <a:shade val="45000"/>
                <a:satMod val="135000"/>
              </a:schemeClr>
              <a:prstClr val="white"/>
            </a:duotone>
          </a:blip>
          <a:stretch>
            <a:fillRect/>
          </a:stretch>
        </p:blipFill>
        <p:spPr>
          <a:xfrm>
            <a:off x="9367405" y="2161309"/>
            <a:ext cx="2247900" cy="2057400"/>
          </a:xfrm>
          <a:prstGeom prst="rect">
            <a:avLst/>
          </a:prstGeom>
        </p:spPr>
      </p:pic>
    </p:spTree>
    <p:extLst>
      <p:ext uri="{BB962C8B-B14F-4D97-AF65-F5344CB8AC3E}">
        <p14:creationId xmlns:p14="http://schemas.microsoft.com/office/powerpoint/2010/main" val="25905598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7" name="TextBox 6">
            <a:extLst>
              <a:ext uri="{FF2B5EF4-FFF2-40B4-BE49-F238E27FC236}">
                <a16:creationId xmlns:a16="http://schemas.microsoft.com/office/drawing/2014/main" id="{44B41EB0-DAB8-42B5-9706-35A149B7FB40}"/>
              </a:ext>
            </a:extLst>
          </p:cNvPr>
          <p:cNvSpPr txBox="1"/>
          <p:nvPr/>
        </p:nvSpPr>
        <p:spPr>
          <a:xfrm>
            <a:off x="3818799" y="1503191"/>
            <a:ext cx="7954101" cy="1938992"/>
          </a:xfrm>
          <a:prstGeom prst="rect">
            <a:avLst/>
          </a:prstGeom>
          <a:noFill/>
        </p:spPr>
        <p:txBody>
          <a:bodyPr wrap="none" rtlCol="0">
            <a:spAutoFit/>
          </a:bodyPr>
          <a:lstStyle/>
          <a:p>
            <a:pPr marL="380990" indent="-380990">
              <a:buFont typeface="Wingdings" panose="05000000000000000000" pitchFamily="2" charset="2"/>
              <a:buChar char="q"/>
            </a:pPr>
            <a:r>
              <a:rPr lang="en-GB" sz="2400" dirty="0">
                <a:solidFill>
                  <a:schemeClr val="tx2"/>
                </a:solidFill>
              </a:rPr>
              <a:t>iOS 9 or higher.</a:t>
            </a:r>
          </a:p>
          <a:p>
            <a:pPr marL="380990" indent="-380990">
              <a:buFont typeface="Wingdings" panose="05000000000000000000" pitchFamily="2" charset="2"/>
              <a:buChar char="q"/>
            </a:pPr>
            <a:r>
              <a:rPr lang="en-GB" sz="2400" dirty="0">
                <a:solidFill>
                  <a:schemeClr val="tx2"/>
                </a:solidFill>
              </a:rPr>
              <a:t>Android 4.4 (API 19) or higher </a:t>
            </a:r>
          </a:p>
          <a:p>
            <a:pPr marL="380990" indent="-380990">
              <a:buFont typeface="Wingdings" panose="05000000000000000000" pitchFamily="2" charset="2"/>
              <a:buChar char="q"/>
            </a:pPr>
            <a:r>
              <a:rPr lang="en-GB" sz="2400" dirty="0">
                <a:solidFill>
                  <a:schemeClr val="tx2"/>
                </a:solidFill>
              </a:rPr>
              <a:t>Android 5.0 (API 21) is recommended as the minimum API. </a:t>
            </a:r>
          </a:p>
          <a:p>
            <a:pPr marL="380990" indent="-380990">
              <a:buFont typeface="Wingdings" panose="05000000000000000000" pitchFamily="2" charset="2"/>
              <a:buChar char="q"/>
            </a:pPr>
            <a:r>
              <a:rPr lang="en-GB" sz="2400" dirty="0">
                <a:solidFill>
                  <a:schemeClr val="tx2"/>
                </a:solidFill>
              </a:rPr>
              <a:t>Windows 10 Universal Windows Platform.</a:t>
            </a:r>
          </a:p>
          <a:p>
            <a:pPr marL="380990" indent="-380990">
              <a:buFont typeface="Wingdings" panose="05000000000000000000" pitchFamily="2" charset="2"/>
              <a:buChar char="q"/>
            </a:pPr>
            <a:endParaRPr lang="en-GB" sz="2400" dirty="0"/>
          </a:p>
        </p:txBody>
      </p:sp>
      <p:sp>
        <p:nvSpPr>
          <p:cNvPr id="8" name="TextBox 7">
            <a:extLst>
              <a:ext uri="{FF2B5EF4-FFF2-40B4-BE49-F238E27FC236}">
                <a16:creationId xmlns:a16="http://schemas.microsoft.com/office/drawing/2014/main" id="{3D142848-B97F-47EC-9D87-8EE0C888B601}"/>
              </a:ext>
            </a:extLst>
          </p:cNvPr>
          <p:cNvSpPr txBox="1"/>
          <p:nvPr/>
        </p:nvSpPr>
        <p:spPr>
          <a:xfrm>
            <a:off x="581415" y="4239142"/>
            <a:ext cx="3769656" cy="1938992"/>
          </a:xfrm>
          <a:prstGeom prst="rect">
            <a:avLst/>
          </a:prstGeom>
          <a:noFill/>
        </p:spPr>
        <p:txBody>
          <a:bodyPr wrap="square" rtlCol="0">
            <a:spAutoFit/>
          </a:bodyPr>
          <a:lstStyle/>
          <a:p>
            <a:pPr marL="380990" indent="-380990">
              <a:buFont typeface="Wingdings" panose="05000000000000000000" pitchFamily="2" charset="2"/>
              <a:buChar char="q"/>
            </a:pPr>
            <a:r>
              <a:rPr lang="en-GB" sz="2400" dirty="0">
                <a:solidFill>
                  <a:schemeClr val="tx2"/>
                </a:solidFill>
                <a:latin typeface="Myanmar Text" panose="020B0502040204020203" pitchFamily="34" charset="0"/>
                <a:cs typeface="Myanmar Text" panose="020B0502040204020203" pitchFamily="34" charset="0"/>
              </a:rPr>
              <a:t>Samsung</a:t>
            </a:r>
            <a:r>
              <a:rPr lang="en-GB" sz="2400" dirty="0">
                <a:solidFill>
                  <a:schemeClr val="tx2"/>
                </a:solidFill>
              </a:rPr>
              <a:t> </a:t>
            </a:r>
            <a:r>
              <a:rPr lang="en-GB" sz="2400" dirty="0">
                <a:solidFill>
                  <a:schemeClr val="tx2"/>
                </a:solidFill>
                <a:latin typeface="Myanmar Text" panose="020B0502040204020203" pitchFamily="34" charset="0"/>
                <a:cs typeface="Myanmar Text" panose="020B0502040204020203" pitchFamily="34" charset="0"/>
              </a:rPr>
              <a:t>Tizen</a:t>
            </a:r>
          </a:p>
          <a:p>
            <a:pPr marL="380990" indent="-380990">
              <a:buFont typeface="Wingdings" panose="05000000000000000000" pitchFamily="2" charset="2"/>
              <a:buChar char="q"/>
            </a:pPr>
            <a:r>
              <a:rPr lang="en-GB" sz="2400" dirty="0">
                <a:solidFill>
                  <a:schemeClr val="tx2"/>
                </a:solidFill>
              </a:rPr>
              <a:t>macOS 10.13 or higher</a:t>
            </a:r>
          </a:p>
          <a:p>
            <a:pPr marL="380990" indent="-380990">
              <a:buFont typeface="Wingdings" panose="05000000000000000000" pitchFamily="2" charset="2"/>
              <a:buChar char="q"/>
            </a:pPr>
            <a:r>
              <a:rPr lang="en-GB" sz="2400" dirty="0">
                <a:solidFill>
                  <a:schemeClr val="tx2"/>
                </a:solidFill>
              </a:rPr>
              <a:t>GTK#</a:t>
            </a:r>
          </a:p>
          <a:p>
            <a:pPr marL="380990" indent="-380990">
              <a:buFont typeface="Wingdings" panose="05000000000000000000" pitchFamily="2" charset="2"/>
              <a:buChar char="q"/>
            </a:pPr>
            <a:r>
              <a:rPr lang="en-GB" sz="2400" dirty="0">
                <a:solidFill>
                  <a:schemeClr val="tx2"/>
                </a:solidFill>
              </a:rPr>
              <a:t>WPF</a:t>
            </a:r>
          </a:p>
          <a:p>
            <a:endParaRPr lang="en-GB" sz="2400" dirty="0"/>
          </a:p>
        </p:txBody>
      </p:sp>
      <p:pic>
        <p:nvPicPr>
          <p:cNvPr id="9" name="Picture 8">
            <a:extLst>
              <a:ext uri="{FF2B5EF4-FFF2-40B4-BE49-F238E27FC236}">
                <a16:creationId xmlns:a16="http://schemas.microsoft.com/office/drawing/2014/main" id="{848483AA-7792-4A23-80D0-463224653032}"/>
              </a:ext>
            </a:extLst>
          </p:cNvPr>
          <p:cNvPicPr>
            <a:picLocks noChangeAspect="1"/>
          </p:cNvPicPr>
          <p:nvPr/>
        </p:nvPicPr>
        <p:blipFill>
          <a:blip r:embed="rId3"/>
          <a:stretch>
            <a:fillRect/>
          </a:stretch>
        </p:blipFill>
        <p:spPr>
          <a:xfrm>
            <a:off x="7983580" y="3620079"/>
            <a:ext cx="3482149" cy="2381409"/>
          </a:xfrm>
          <a:prstGeom prst="rect">
            <a:avLst/>
          </a:prstGeom>
        </p:spPr>
      </p:pic>
      <p:sp>
        <p:nvSpPr>
          <p:cNvPr id="11" name="Rectangle 10">
            <a:extLst>
              <a:ext uri="{FF2B5EF4-FFF2-40B4-BE49-F238E27FC236}">
                <a16:creationId xmlns:a16="http://schemas.microsoft.com/office/drawing/2014/main" id="{93B25EE7-6D30-45BD-861F-7A805AC067C6}"/>
              </a:ext>
            </a:extLst>
          </p:cNvPr>
          <p:cNvSpPr/>
          <p:nvPr/>
        </p:nvSpPr>
        <p:spPr>
          <a:xfrm>
            <a:off x="581415" y="152234"/>
            <a:ext cx="9049555" cy="553998"/>
          </a:xfrm>
          <a:prstGeom prst="rect">
            <a:avLst/>
          </a:prstGeom>
        </p:spPr>
        <p:txBody>
          <a:bodyPr wrap="square">
            <a:spAutoFit/>
          </a:bodyPr>
          <a:lstStyle/>
          <a:p>
            <a:pPr lvl="0"/>
            <a:r>
              <a:rPr lang="en-US" sz="3000" dirty="0">
                <a:solidFill>
                  <a:schemeClr val="bg1"/>
                </a:solidFill>
                <a:latin typeface="Myanmar Text" panose="020B0502040204020203" pitchFamily="34" charset="0"/>
                <a:cs typeface="Myanmar Text" panose="020B0502040204020203" pitchFamily="34" charset="0"/>
              </a:rPr>
              <a:t>Not only iOS and Android Apps</a:t>
            </a:r>
          </a:p>
        </p:txBody>
      </p:sp>
      <p:pic>
        <p:nvPicPr>
          <p:cNvPr id="10" name="Picture 9">
            <a:extLst>
              <a:ext uri="{FF2B5EF4-FFF2-40B4-BE49-F238E27FC236}">
                <a16:creationId xmlns:a16="http://schemas.microsoft.com/office/drawing/2014/main" id="{E60A5864-A52C-4767-B92B-E1039DC1FC5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1415" y="1381336"/>
            <a:ext cx="2997271" cy="1824653"/>
          </a:xfrm>
          <a:prstGeom prst="rect">
            <a:avLst/>
          </a:prstGeom>
        </p:spPr>
      </p:pic>
    </p:spTree>
    <p:extLst>
      <p:ext uri="{BB962C8B-B14F-4D97-AF65-F5344CB8AC3E}">
        <p14:creationId xmlns:p14="http://schemas.microsoft.com/office/powerpoint/2010/main" val="1412803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11" name="Rectangle 10">
            <a:extLst>
              <a:ext uri="{FF2B5EF4-FFF2-40B4-BE49-F238E27FC236}">
                <a16:creationId xmlns:a16="http://schemas.microsoft.com/office/drawing/2014/main" id="{93B25EE7-6D30-45BD-861F-7A805AC067C6}"/>
              </a:ext>
            </a:extLst>
          </p:cNvPr>
          <p:cNvSpPr/>
          <p:nvPr/>
        </p:nvSpPr>
        <p:spPr>
          <a:xfrm>
            <a:off x="581415" y="276459"/>
            <a:ext cx="9049555" cy="553998"/>
          </a:xfrm>
          <a:prstGeom prst="rect">
            <a:avLst/>
          </a:prstGeom>
        </p:spPr>
        <p:txBody>
          <a:bodyPr wrap="square">
            <a:spAutoFit/>
          </a:bodyPr>
          <a:lstStyle/>
          <a:p>
            <a:pPr lvl="0"/>
            <a:r>
              <a:rPr lang="en-US" sz="3000" dirty="0">
                <a:solidFill>
                  <a:schemeClr val="bg1"/>
                </a:solidFill>
                <a:latin typeface="Myanmar Text" panose="020B0502040204020203" pitchFamily="34" charset="0"/>
                <a:cs typeface="Myanmar Text" panose="020B0502040204020203" pitchFamily="34" charset="0"/>
              </a:rPr>
              <a:t>Visual Studio 2019 setup</a:t>
            </a:r>
          </a:p>
        </p:txBody>
      </p:sp>
      <p:pic>
        <p:nvPicPr>
          <p:cNvPr id="4" name="Picture 3">
            <a:extLst>
              <a:ext uri="{FF2B5EF4-FFF2-40B4-BE49-F238E27FC236}">
                <a16:creationId xmlns:a16="http://schemas.microsoft.com/office/drawing/2014/main" id="{72291221-E98B-47ED-BA9C-147C14399B7B}"/>
              </a:ext>
            </a:extLst>
          </p:cNvPr>
          <p:cNvPicPr>
            <a:picLocks noChangeAspect="1"/>
          </p:cNvPicPr>
          <p:nvPr/>
        </p:nvPicPr>
        <p:blipFill>
          <a:blip r:embed="rId3"/>
          <a:stretch>
            <a:fillRect/>
          </a:stretch>
        </p:blipFill>
        <p:spPr>
          <a:xfrm>
            <a:off x="9133243" y="4557400"/>
            <a:ext cx="2941390" cy="1413887"/>
          </a:xfrm>
          <a:prstGeom prst="rect">
            <a:avLst/>
          </a:prstGeom>
        </p:spPr>
      </p:pic>
      <p:pic>
        <p:nvPicPr>
          <p:cNvPr id="12" name="Picture 11">
            <a:extLst>
              <a:ext uri="{FF2B5EF4-FFF2-40B4-BE49-F238E27FC236}">
                <a16:creationId xmlns:a16="http://schemas.microsoft.com/office/drawing/2014/main" id="{D31F3D78-DC6F-4F28-A144-8D15A07E2595}"/>
              </a:ext>
            </a:extLst>
          </p:cNvPr>
          <p:cNvPicPr>
            <a:picLocks noChangeAspect="1"/>
          </p:cNvPicPr>
          <p:nvPr/>
        </p:nvPicPr>
        <p:blipFill>
          <a:blip r:embed="rId4"/>
          <a:stretch>
            <a:fillRect/>
          </a:stretch>
        </p:blipFill>
        <p:spPr>
          <a:xfrm>
            <a:off x="493736" y="1256757"/>
            <a:ext cx="9364367" cy="4714530"/>
          </a:xfrm>
          <a:prstGeom prst="rect">
            <a:avLst/>
          </a:prstGeom>
        </p:spPr>
      </p:pic>
    </p:spTree>
    <p:extLst>
      <p:ext uri="{BB962C8B-B14F-4D97-AF65-F5344CB8AC3E}">
        <p14:creationId xmlns:p14="http://schemas.microsoft.com/office/powerpoint/2010/main" val="27565036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11" name="Rectangle 10">
            <a:extLst>
              <a:ext uri="{FF2B5EF4-FFF2-40B4-BE49-F238E27FC236}">
                <a16:creationId xmlns:a16="http://schemas.microsoft.com/office/drawing/2014/main" id="{93B25EE7-6D30-45BD-861F-7A805AC067C6}"/>
              </a:ext>
            </a:extLst>
          </p:cNvPr>
          <p:cNvSpPr/>
          <p:nvPr/>
        </p:nvSpPr>
        <p:spPr>
          <a:xfrm>
            <a:off x="581415" y="276459"/>
            <a:ext cx="9049555" cy="553998"/>
          </a:xfrm>
          <a:prstGeom prst="rect">
            <a:avLst/>
          </a:prstGeom>
        </p:spPr>
        <p:txBody>
          <a:bodyPr wrap="square">
            <a:spAutoFit/>
          </a:bodyPr>
          <a:lstStyle/>
          <a:p>
            <a:pPr lvl="0"/>
            <a:r>
              <a:rPr lang="en-US" sz="3000" dirty="0">
                <a:solidFill>
                  <a:schemeClr val="bg1"/>
                </a:solidFill>
                <a:latin typeface="Myanmar Text" panose="020B0502040204020203" pitchFamily="34" charset="0"/>
                <a:cs typeface="Myanmar Text" panose="020B0502040204020203" pitchFamily="34" charset="0"/>
              </a:rPr>
              <a:t>Visual Studio for Mac</a:t>
            </a:r>
          </a:p>
        </p:txBody>
      </p:sp>
      <p:pic>
        <p:nvPicPr>
          <p:cNvPr id="5" name="Picture 4">
            <a:extLst>
              <a:ext uri="{FF2B5EF4-FFF2-40B4-BE49-F238E27FC236}">
                <a16:creationId xmlns:a16="http://schemas.microsoft.com/office/drawing/2014/main" id="{A7F3905D-DA3A-4877-8E4F-D7763262DB16}"/>
              </a:ext>
            </a:extLst>
          </p:cNvPr>
          <p:cNvPicPr>
            <a:picLocks noChangeAspect="1"/>
          </p:cNvPicPr>
          <p:nvPr/>
        </p:nvPicPr>
        <p:blipFill>
          <a:blip r:embed="rId3"/>
          <a:stretch>
            <a:fillRect/>
          </a:stretch>
        </p:blipFill>
        <p:spPr>
          <a:xfrm>
            <a:off x="581415" y="943244"/>
            <a:ext cx="7626390" cy="5153701"/>
          </a:xfrm>
          <a:prstGeom prst="rect">
            <a:avLst/>
          </a:prstGeom>
        </p:spPr>
      </p:pic>
      <p:pic>
        <p:nvPicPr>
          <p:cNvPr id="8" name="Picture 7">
            <a:extLst>
              <a:ext uri="{FF2B5EF4-FFF2-40B4-BE49-F238E27FC236}">
                <a16:creationId xmlns:a16="http://schemas.microsoft.com/office/drawing/2014/main" id="{6125DCB6-E0F5-4224-8CA9-20156AD146D8}"/>
              </a:ext>
            </a:extLst>
          </p:cNvPr>
          <p:cNvPicPr>
            <a:picLocks noChangeAspect="1"/>
          </p:cNvPicPr>
          <p:nvPr/>
        </p:nvPicPr>
        <p:blipFill>
          <a:blip r:embed="rId4"/>
          <a:stretch>
            <a:fillRect/>
          </a:stretch>
        </p:blipFill>
        <p:spPr>
          <a:xfrm>
            <a:off x="8207805" y="4051166"/>
            <a:ext cx="3679395" cy="1863590"/>
          </a:xfrm>
          <a:prstGeom prst="rect">
            <a:avLst/>
          </a:prstGeom>
        </p:spPr>
      </p:pic>
    </p:spTree>
    <p:extLst>
      <p:ext uri="{BB962C8B-B14F-4D97-AF65-F5344CB8AC3E}">
        <p14:creationId xmlns:p14="http://schemas.microsoft.com/office/powerpoint/2010/main" val="31701144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3BD653-7F69-483C-822D-24D4C2462612}"/>
              </a:ext>
            </a:extLst>
          </p:cNvPr>
          <p:cNvSpPr>
            <a:spLocks noGrp="1"/>
          </p:cNvSpPr>
          <p:nvPr>
            <p:ph type="title"/>
          </p:nvPr>
        </p:nvSpPr>
        <p:spPr/>
        <p:txBody>
          <a:bodyPr/>
          <a:lstStyle/>
          <a:p>
            <a:r>
              <a:rPr lang="en-US" dirty="0"/>
              <a:t>Visual Studio 2019 </a:t>
            </a:r>
            <a:r>
              <a:rPr lang="en-US" dirty="0" err="1"/>
              <a:t>IntelliCode</a:t>
            </a:r>
            <a:r>
              <a:rPr lang="en-US" dirty="0"/>
              <a:t> </a:t>
            </a:r>
            <a:endParaRPr lang="en-US" sz="1800" dirty="0"/>
          </a:p>
        </p:txBody>
      </p:sp>
      <p:pic>
        <p:nvPicPr>
          <p:cNvPr id="5122" name="Picture 2" descr="https://visualstudio.microsoft.com/wp-content/uploads/2018/04/intellicode-code-confidently@2x-800x667.png">
            <a:extLst>
              <a:ext uri="{FF2B5EF4-FFF2-40B4-BE49-F238E27FC236}">
                <a16:creationId xmlns:a16="http://schemas.microsoft.com/office/drawing/2014/main" id="{4CB61189-22A9-4E92-A7F6-D6A272F955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468" y="2181175"/>
            <a:ext cx="4260614" cy="3552287"/>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https://visualstudio.microsoft.com/wp-content/uploads/2018/04/intellicode-fix-early@2x-800x667.png">
            <a:extLst>
              <a:ext uri="{FF2B5EF4-FFF2-40B4-BE49-F238E27FC236}">
                <a16:creationId xmlns:a16="http://schemas.microsoft.com/office/drawing/2014/main" id="{8F6B7F8E-6D79-4E72-B85E-361E4846B40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96425" y="2190880"/>
            <a:ext cx="4260614" cy="3552287"/>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https://visualstudio.microsoft.com/wp-content/uploads/2018/04/intellicode-review-healthily@2x-800x667.png">
            <a:extLst>
              <a:ext uri="{FF2B5EF4-FFF2-40B4-BE49-F238E27FC236}">
                <a16:creationId xmlns:a16="http://schemas.microsoft.com/office/drawing/2014/main" id="{6F9498EB-B585-46BC-AC97-78A80EA430F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15379" y="2200585"/>
            <a:ext cx="4260614" cy="3552287"/>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BB7E2BC0-E214-4F76-BE89-620BD9276CA9}"/>
              </a:ext>
            </a:extLst>
          </p:cNvPr>
          <p:cNvSpPr/>
          <p:nvPr/>
        </p:nvSpPr>
        <p:spPr>
          <a:xfrm>
            <a:off x="177469" y="5660539"/>
            <a:ext cx="4260613" cy="369332"/>
          </a:xfrm>
          <a:prstGeom prst="rect">
            <a:avLst/>
          </a:prstGeom>
        </p:spPr>
        <p:txBody>
          <a:bodyPr wrap="square">
            <a:spAutoFit/>
          </a:bodyPr>
          <a:lstStyle/>
          <a:p>
            <a:pPr algn="ctr"/>
            <a:r>
              <a:rPr lang="en-US"/>
              <a:t>Code with confidence</a:t>
            </a:r>
          </a:p>
        </p:txBody>
      </p:sp>
      <p:sp>
        <p:nvSpPr>
          <p:cNvPr id="9" name="Rectangle 8">
            <a:extLst>
              <a:ext uri="{FF2B5EF4-FFF2-40B4-BE49-F238E27FC236}">
                <a16:creationId xmlns:a16="http://schemas.microsoft.com/office/drawing/2014/main" id="{88F81404-B5B5-40B1-8EA9-CA343FBA1E2B}"/>
              </a:ext>
            </a:extLst>
          </p:cNvPr>
          <p:cNvSpPr/>
          <p:nvPr/>
        </p:nvSpPr>
        <p:spPr>
          <a:xfrm>
            <a:off x="3996424" y="5660539"/>
            <a:ext cx="4260614" cy="369332"/>
          </a:xfrm>
          <a:prstGeom prst="rect">
            <a:avLst/>
          </a:prstGeom>
        </p:spPr>
        <p:txBody>
          <a:bodyPr wrap="square">
            <a:spAutoFit/>
          </a:bodyPr>
          <a:lstStyle/>
          <a:p>
            <a:pPr algn="ctr"/>
            <a:r>
              <a:rPr lang="en-US"/>
              <a:t>Find issues Faster</a:t>
            </a:r>
          </a:p>
        </p:txBody>
      </p:sp>
      <p:sp>
        <p:nvSpPr>
          <p:cNvPr id="10" name="Rectangle 9">
            <a:extLst>
              <a:ext uri="{FF2B5EF4-FFF2-40B4-BE49-F238E27FC236}">
                <a16:creationId xmlns:a16="http://schemas.microsoft.com/office/drawing/2014/main" id="{F15EC1A1-81DB-472C-AD37-D16AE797AE03}"/>
              </a:ext>
            </a:extLst>
          </p:cNvPr>
          <p:cNvSpPr/>
          <p:nvPr/>
        </p:nvSpPr>
        <p:spPr>
          <a:xfrm>
            <a:off x="7815379" y="5641128"/>
            <a:ext cx="3786961" cy="369332"/>
          </a:xfrm>
          <a:prstGeom prst="rect">
            <a:avLst/>
          </a:prstGeom>
        </p:spPr>
        <p:txBody>
          <a:bodyPr wrap="square">
            <a:spAutoFit/>
          </a:bodyPr>
          <a:lstStyle/>
          <a:p>
            <a:pPr algn="ctr"/>
            <a:r>
              <a:rPr lang="en-US"/>
              <a:t>Focused code reviews</a:t>
            </a:r>
          </a:p>
        </p:txBody>
      </p:sp>
    </p:spTree>
    <p:extLst>
      <p:ext uri="{BB962C8B-B14F-4D97-AF65-F5344CB8AC3E}">
        <p14:creationId xmlns:p14="http://schemas.microsoft.com/office/powerpoint/2010/main" val="1489213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11" name="Rectangle 10">
            <a:extLst>
              <a:ext uri="{FF2B5EF4-FFF2-40B4-BE49-F238E27FC236}">
                <a16:creationId xmlns:a16="http://schemas.microsoft.com/office/drawing/2014/main" id="{93B25EE7-6D30-45BD-861F-7A805AC067C6}"/>
              </a:ext>
            </a:extLst>
          </p:cNvPr>
          <p:cNvSpPr/>
          <p:nvPr/>
        </p:nvSpPr>
        <p:spPr>
          <a:xfrm>
            <a:off x="581415" y="276459"/>
            <a:ext cx="9049555" cy="553998"/>
          </a:xfrm>
          <a:prstGeom prst="rect">
            <a:avLst/>
          </a:prstGeom>
        </p:spPr>
        <p:txBody>
          <a:bodyPr wrap="square">
            <a:spAutoFit/>
          </a:bodyPr>
          <a:lstStyle/>
          <a:p>
            <a:pPr lvl="0"/>
            <a:r>
              <a:rPr lang="en-US" sz="3000" dirty="0">
                <a:solidFill>
                  <a:schemeClr val="bg1"/>
                </a:solidFill>
                <a:latin typeface="Myanmar Text" panose="020B0502040204020203" pitchFamily="34" charset="0"/>
                <a:cs typeface="Myanmar Text" panose="020B0502040204020203" pitchFamily="34" charset="0"/>
              </a:rPr>
              <a:t>Connect to Mac</a:t>
            </a:r>
          </a:p>
        </p:txBody>
      </p:sp>
      <p:sp>
        <p:nvSpPr>
          <p:cNvPr id="2" name="Rectangle 1">
            <a:extLst>
              <a:ext uri="{FF2B5EF4-FFF2-40B4-BE49-F238E27FC236}">
                <a16:creationId xmlns:a16="http://schemas.microsoft.com/office/drawing/2014/main" id="{A2843072-E63C-4334-BDCF-0158C7EE9134}"/>
              </a:ext>
            </a:extLst>
          </p:cNvPr>
          <p:cNvSpPr/>
          <p:nvPr/>
        </p:nvSpPr>
        <p:spPr>
          <a:xfrm>
            <a:off x="663724" y="5439469"/>
            <a:ext cx="10427064" cy="830997"/>
          </a:xfrm>
          <a:prstGeom prst="rect">
            <a:avLst/>
          </a:prstGeom>
        </p:spPr>
        <p:txBody>
          <a:bodyPr wrap="square">
            <a:spAutoFit/>
          </a:bodyPr>
          <a:lstStyle/>
          <a:p>
            <a:r>
              <a:rPr lang="en-GB" sz="2400" dirty="0">
                <a:solidFill>
                  <a:schemeClr val="tx2"/>
                </a:solidFill>
              </a:rPr>
              <a:t>The </a:t>
            </a:r>
            <a:r>
              <a:rPr lang="en-GB" sz="2400" dirty="0"/>
              <a:t>Remoted iOS Simulator for Windows </a:t>
            </a:r>
            <a:r>
              <a:rPr lang="en-GB" sz="2400" dirty="0">
                <a:solidFill>
                  <a:schemeClr val="tx2"/>
                </a:solidFill>
              </a:rPr>
              <a:t>allows you to test your apps on an iOS simulator displayed in Windows alongside Visual Studio 2019</a:t>
            </a:r>
          </a:p>
        </p:txBody>
      </p:sp>
      <p:pic>
        <p:nvPicPr>
          <p:cNvPr id="9" name="Picture 8">
            <a:extLst>
              <a:ext uri="{FF2B5EF4-FFF2-40B4-BE49-F238E27FC236}">
                <a16:creationId xmlns:a16="http://schemas.microsoft.com/office/drawing/2014/main" id="{82FC3327-D143-4C57-8CDB-EDD27055CA79}"/>
              </a:ext>
            </a:extLst>
          </p:cNvPr>
          <p:cNvPicPr>
            <a:picLocks noChangeAspect="1"/>
          </p:cNvPicPr>
          <p:nvPr/>
        </p:nvPicPr>
        <p:blipFill>
          <a:blip r:embed="rId3"/>
          <a:stretch>
            <a:fillRect/>
          </a:stretch>
        </p:blipFill>
        <p:spPr>
          <a:xfrm>
            <a:off x="663724" y="2968492"/>
            <a:ext cx="2462833" cy="697627"/>
          </a:xfrm>
          <a:prstGeom prst="rect">
            <a:avLst/>
          </a:prstGeom>
        </p:spPr>
      </p:pic>
      <p:pic>
        <p:nvPicPr>
          <p:cNvPr id="10" name="Picture 9">
            <a:extLst>
              <a:ext uri="{FF2B5EF4-FFF2-40B4-BE49-F238E27FC236}">
                <a16:creationId xmlns:a16="http://schemas.microsoft.com/office/drawing/2014/main" id="{40F4EA48-AE77-4325-9876-10EDD711F5A0}"/>
              </a:ext>
            </a:extLst>
          </p:cNvPr>
          <p:cNvPicPr>
            <a:picLocks noChangeAspect="1"/>
          </p:cNvPicPr>
          <p:nvPr/>
        </p:nvPicPr>
        <p:blipFill>
          <a:blip r:embed="rId4"/>
          <a:stretch>
            <a:fillRect/>
          </a:stretch>
        </p:blipFill>
        <p:spPr>
          <a:xfrm>
            <a:off x="3970044" y="1444231"/>
            <a:ext cx="4027651" cy="3746148"/>
          </a:xfrm>
          <a:prstGeom prst="rect">
            <a:avLst/>
          </a:prstGeom>
        </p:spPr>
      </p:pic>
      <p:pic>
        <p:nvPicPr>
          <p:cNvPr id="12" name="Picture 11">
            <a:extLst>
              <a:ext uri="{FF2B5EF4-FFF2-40B4-BE49-F238E27FC236}">
                <a16:creationId xmlns:a16="http://schemas.microsoft.com/office/drawing/2014/main" id="{ED3C4009-8364-42DE-A9A8-09DBDB332E6F}"/>
              </a:ext>
            </a:extLst>
          </p:cNvPr>
          <p:cNvPicPr>
            <a:picLocks noChangeAspect="1"/>
          </p:cNvPicPr>
          <p:nvPr/>
        </p:nvPicPr>
        <p:blipFill>
          <a:blip r:embed="rId5"/>
          <a:stretch>
            <a:fillRect/>
          </a:stretch>
        </p:blipFill>
        <p:spPr>
          <a:xfrm>
            <a:off x="8993583" y="1454282"/>
            <a:ext cx="1796337" cy="3719368"/>
          </a:xfrm>
          <a:prstGeom prst="rect">
            <a:avLst/>
          </a:prstGeom>
        </p:spPr>
      </p:pic>
    </p:spTree>
    <p:extLst>
      <p:ext uri="{BB962C8B-B14F-4D97-AF65-F5344CB8AC3E}">
        <p14:creationId xmlns:p14="http://schemas.microsoft.com/office/powerpoint/2010/main" val="24238200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3AD9215-2A0B-4FA0-AFEA-85626DD888A5}"/>
              </a:ext>
            </a:extLst>
          </p:cNvPr>
          <p:cNvSpPr>
            <a:spLocks noGrp="1"/>
          </p:cNvSpPr>
          <p:nvPr>
            <p:ph idx="4294967295"/>
          </p:nvPr>
        </p:nvSpPr>
        <p:spPr>
          <a:xfrm>
            <a:off x="6928261" y="1725470"/>
            <a:ext cx="4962525" cy="4351337"/>
          </a:xfrm>
        </p:spPr>
        <p:txBody>
          <a:bodyPr/>
          <a:lstStyle/>
          <a:p>
            <a:pPr marL="0" indent="0">
              <a:buNone/>
            </a:pPr>
            <a:r>
              <a:rPr lang="en-US" dirty="0">
                <a:solidFill>
                  <a:schemeClr val="tx2"/>
                </a:solidFill>
              </a:rPr>
              <a:t>Build user interfaces declaratively with </a:t>
            </a:r>
            <a:r>
              <a:rPr lang="en-US" b="1" dirty="0"/>
              <a:t>XAML</a:t>
            </a:r>
            <a:r>
              <a:rPr lang="en-US" dirty="0">
                <a:solidFill>
                  <a:schemeClr val="tx2"/>
                </a:solidFill>
              </a:rPr>
              <a:t> and share them across mobile and desktop platforms. However, if XAML is not your cup of tea, you can create equally powerful and performant UIs using </a:t>
            </a:r>
            <a:r>
              <a:rPr lang="en-US" b="1" dirty="0"/>
              <a:t>C#</a:t>
            </a:r>
            <a:r>
              <a:rPr lang="en-US" dirty="0"/>
              <a:t> </a:t>
            </a:r>
            <a:r>
              <a:rPr lang="en-US" dirty="0">
                <a:solidFill>
                  <a:schemeClr val="tx2"/>
                </a:solidFill>
              </a:rPr>
              <a:t>instead.</a:t>
            </a:r>
          </a:p>
        </p:txBody>
      </p:sp>
      <p:sp>
        <p:nvSpPr>
          <p:cNvPr id="2" name="Title 1">
            <a:extLst>
              <a:ext uri="{FF2B5EF4-FFF2-40B4-BE49-F238E27FC236}">
                <a16:creationId xmlns:a16="http://schemas.microsoft.com/office/drawing/2014/main" id="{09CE509B-B1A1-4DC7-AD19-210FAF356382}"/>
              </a:ext>
            </a:extLst>
          </p:cNvPr>
          <p:cNvSpPr>
            <a:spLocks noGrp="1"/>
          </p:cNvSpPr>
          <p:nvPr>
            <p:ph type="title" idx="4294967295"/>
          </p:nvPr>
        </p:nvSpPr>
        <p:spPr>
          <a:xfrm>
            <a:off x="161365" y="-143103"/>
            <a:ext cx="10515600" cy="1325563"/>
          </a:xfrm>
        </p:spPr>
        <p:txBody>
          <a:bodyPr/>
          <a:lstStyle/>
          <a:p>
            <a:r>
              <a:rPr lang="en-US" dirty="0"/>
              <a:t>Declarative User Interface or not</a:t>
            </a:r>
          </a:p>
        </p:txBody>
      </p:sp>
      <p:pic>
        <p:nvPicPr>
          <p:cNvPr id="5" name="Picture 4">
            <a:extLst>
              <a:ext uri="{FF2B5EF4-FFF2-40B4-BE49-F238E27FC236}">
                <a16:creationId xmlns:a16="http://schemas.microsoft.com/office/drawing/2014/main" id="{983367EE-7367-4D86-AFE7-6605472DF937}"/>
              </a:ext>
            </a:extLst>
          </p:cNvPr>
          <p:cNvPicPr>
            <a:picLocks noChangeAspect="1"/>
          </p:cNvPicPr>
          <p:nvPr/>
        </p:nvPicPr>
        <p:blipFill>
          <a:blip r:embed="rId3"/>
          <a:stretch>
            <a:fillRect/>
          </a:stretch>
        </p:blipFill>
        <p:spPr>
          <a:xfrm>
            <a:off x="608920" y="1725470"/>
            <a:ext cx="5781675" cy="4057650"/>
          </a:xfrm>
          <a:prstGeom prst="rect">
            <a:avLst/>
          </a:prstGeom>
        </p:spPr>
      </p:pic>
    </p:spTree>
    <p:extLst>
      <p:ext uri="{BB962C8B-B14F-4D97-AF65-F5344CB8AC3E}">
        <p14:creationId xmlns:p14="http://schemas.microsoft.com/office/powerpoint/2010/main" val="5692873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9B59ADE-5330-481E-BFFD-E017A6F7E635}"/>
              </a:ext>
            </a:extLst>
          </p:cNvPr>
          <p:cNvPicPr>
            <a:picLocks noChangeAspect="1"/>
          </p:cNvPicPr>
          <p:nvPr/>
        </p:nvPicPr>
        <p:blipFill>
          <a:blip r:embed="rId3"/>
          <a:stretch>
            <a:fillRect/>
          </a:stretch>
        </p:blipFill>
        <p:spPr>
          <a:xfrm>
            <a:off x="625736" y="2355431"/>
            <a:ext cx="4572000" cy="3076575"/>
          </a:xfrm>
          <a:prstGeom prst="rect">
            <a:avLst/>
          </a:prstGeom>
        </p:spPr>
      </p:pic>
      <p:sp>
        <p:nvSpPr>
          <p:cNvPr id="3" name="Content Placeholder 2">
            <a:extLst>
              <a:ext uri="{FF2B5EF4-FFF2-40B4-BE49-F238E27FC236}">
                <a16:creationId xmlns:a16="http://schemas.microsoft.com/office/drawing/2014/main" id="{93AD9215-2A0B-4FA0-AFEA-85626DD888A5}"/>
              </a:ext>
            </a:extLst>
          </p:cNvPr>
          <p:cNvSpPr>
            <a:spLocks noGrp="1"/>
          </p:cNvSpPr>
          <p:nvPr>
            <p:ph idx="4294967295"/>
          </p:nvPr>
        </p:nvSpPr>
        <p:spPr>
          <a:xfrm>
            <a:off x="5014857" y="1718049"/>
            <a:ext cx="6963786" cy="4351338"/>
          </a:xfrm>
        </p:spPr>
        <p:txBody>
          <a:bodyPr>
            <a:normAutofit lnSpcReduction="10000"/>
          </a:bodyPr>
          <a:lstStyle/>
          <a:p>
            <a:pPr marL="0" indent="0">
              <a:buNone/>
            </a:pPr>
            <a:r>
              <a:rPr lang="en-US" b="1" dirty="0">
                <a:latin typeface="+mn-lt"/>
              </a:rPr>
              <a:t>MVVM</a:t>
            </a:r>
            <a:r>
              <a:rPr lang="en-US" dirty="0">
                <a:solidFill>
                  <a:srgbClr val="313131"/>
                </a:solidFill>
                <a:latin typeface="+mn-lt"/>
              </a:rPr>
              <a:t> is a design pattern used to decouple user-interface </a:t>
            </a:r>
            <a:r>
              <a:rPr lang="en-US" dirty="0">
                <a:latin typeface="+mn-lt"/>
              </a:rPr>
              <a:t>(</a:t>
            </a:r>
            <a:r>
              <a:rPr lang="en-US" b="1" dirty="0">
                <a:latin typeface="+mn-lt"/>
              </a:rPr>
              <a:t>view</a:t>
            </a:r>
            <a:r>
              <a:rPr lang="en-US" dirty="0">
                <a:latin typeface="+mn-lt"/>
              </a:rPr>
              <a:t>), </a:t>
            </a:r>
            <a:r>
              <a:rPr lang="en-US" dirty="0">
                <a:solidFill>
                  <a:srgbClr val="313131"/>
                </a:solidFill>
                <a:latin typeface="+mn-lt"/>
              </a:rPr>
              <a:t>data </a:t>
            </a:r>
            <a:r>
              <a:rPr lang="en-US" dirty="0">
                <a:latin typeface="+mn-lt"/>
              </a:rPr>
              <a:t>(</a:t>
            </a:r>
            <a:r>
              <a:rPr lang="en-US" b="1" dirty="0">
                <a:latin typeface="+mn-lt"/>
              </a:rPr>
              <a:t>model</a:t>
            </a:r>
            <a:r>
              <a:rPr lang="en-US" dirty="0">
                <a:latin typeface="+mn-lt"/>
              </a:rPr>
              <a:t>), </a:t>
            </a:r>
            <a:r>
              <a:rPr lang="en-US" dirty="0">
                <a:solidFill>
                  <a:srgbClr val="313131"/>
                </a:solidFill>
                <a:latin typeface="+mn-lt"/>
              </a:rPr>
              <a:t>and application logic </a:t>
            </a:r>
            <a:r>
              <a:rPr lang="en-US" dirty="0">
                <a:latin typeface="+mn-lt"/>
              </a:rPr>
              <a:t>(</a:t>
            </a:r>
            <a:r>
              <a:rPr lang="en-US" b="1" dirty="0">
                <a:latin typeface="+mn-lt"/>
              </a:rPr>
              <a:t>view model</a:t>
            </a:r>
            <a:r>
              <a:rPr lang="en-US" dirty="0">
                <a:latin typeface="+mn-lt"/>
              </a:rPr>
              <a:t>)</a:t>
            </a:r>
            <a:r>
              <a:rPr lang="en-US" dirty="0">
                <a:solidFill>
                  <a:srgbClr val="313131"/>
                </a:solidFill>
                <a:latin typeface="+mn-lt"/>
              </a:rPr>
              <a:t>. Xamarin has built-in support for the MVVM pattern including data binding, making it easy to follow this design pattern so that you can create application code that's better tested and easier to extend without requiring radical changes.</a:t>
            </a:r>
          </a:p>
        </p:txBody>
      </p:sp>
      <p:sp>
        <p:nvSpPr>
          <p:cNvPr id="2" name="Title 1">
            <a:extLst>
              <a:ext uri="{FF2B5EF4-FFF2-40B4-BE49-F238E27FC236}">
                <a16:creationId xmlns:a16="http://schemas.microsoft.com/office/drawing/2014/main" id="{09CE509B-B1A1-4DC7-AD19-210FAF356382}"/>
              </a:ext>
            </a:extLst>
          </p:cNvPr>
          <p:cNvSpPr>
            <a:spLocks noGrp="1"/>
          </p:cNvSpPr>
          <p:nvPr>
            <p:ph type="title" idx="4294967295"/>
          </p:nvPr>
        </p:nvSpPr>
        <p:spPr>
          <a:xfrm>
            <a:off x="247426" y="367505"/>
            <a:ext cx="11028363" cy="627063"/>
          </a:xfrm>
        </p:spPr>
        <p:txBody>
          <a:bodyPr/>
          <a:lstStyle/>
          <a:p>
            <a:r>
              <a:rPr lang="en-US" dirty="0"/>
              <a:t>Model-View-</a:t>
            </a:r>
            <a:r>
              <a:rPr lang="en-US" dirty="0" err="1"/>
              <a:t>ViewModel</a:t>
            </a:r>
            <a:r>
              <a:rPr lang="en-US" dirty="0"/>
              <a:t> (MVVM)</a:t>
            </a:r>
            <a:br>
              <a:rPr lang="en-US" dirty="0"/>
            </a:br>
            <a:endParaRPr lang="en-US" dirty="0"/>
          </a:p>
        </p:txBody>
      </p:sp>
    </p:spTree>
    <p:extLst>
      <p:ext uri="{BB962C8B-B14F-4D97-AF65-F5344CB8AC3E}">
        <p14:creationId xmlns:p14="http://schemas.microsoft.com/office/powerpoint/2010/main" val="40894844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87252-0458-4745-8B77-F14C50C17352}"/>
              </a:ext>
            </a:extLst>
          </p:cNvPr>
          <p:cNvSpPr>
            <a:spLocks noGrp="1"/>
          </p:cNvSpPr>
          <p:nvPr>
            <p:ph type="title"/>
          </p:nvPr>
        </p:nvSpPr>
        <p:spPr/>
        <p:txBody>
          <a:bodyPr/>
          <a:lstStyle/>
          <a:p>
            <a:r>
              <a:rPr lang="en-US" dirty="0"/>
              <a:t>Access native platform features</a:t>
            </a:r>
          </a:p>
        </p:txBody>
      </p:sp>
      <p:pic>
        <p:nvPicPr>
          <p:cNvPr id="4" name="Content Placeholder 3">
            <a:extLst>
              <a:ext uri="{FF2B5EF4-FFF2-40B4-BE49-F238E27FC236}">
                <a16:creationId xmlns:a16="http://schemas.microsoft.com/office/drawing/2014/main" id="{09E8D60A-D07F-4C32-BCF7-8072A4678A21}"/>
              </a:ext>
            </a:extLst>
          </p:cNvPr>
          <p:cNvPicPr>
            <a:picLocks noGrp="1" noChangeAspect="1"/>
          </p:cNvPicPr>
          <p:nvPr>
            <p:ph idx="1"/>
          </p:nvPr>
        </p:nvPicPr>
        <p:blipFill>
          <a:blip r:embed="rId2"/>
          <a:stretch>
            <a:fillRect/>
          </a:stretch>
        </p:blipFill>
        <p:spPr>
          <a:xfrm>
            <a:off x="2183733" y="3429000"/>
            <a:ext cx="7824534" cy="2529897"/>
          </a:xfrm>
          <a:prstGeom prst="rect">
            <a:avLst/>
          </a:prstGeom>
        </p:spPr>
      </p:pic>
      <p:sp>
        <p:nvSpPr>
          <p:cNvPr id="5" name="Rectangle 4">
            <a:extLst>
              <a:ext uri="{FF2B5EF4-FFF2-40B4-BE49-F238E27FC236}">
                <a16:creationId xmlns:a16="http://schemas.microsoft.com/office/drawing/2014/main" id="{0DE5929C-2B22-40A0-AA9F-9E887CC11B17}"/>
              </a:ext>
            </a:extLst>
          </p:cNvPr>
          <p:cNvSpPr/>
          <p:nvPr/>
        </p:nvSpPr>
        <p:spPr>
          <a:xfrm>
            <a:off x="960516" y="1495856"/>
            <a:ext cx="10270967" cy="1200329"/>
          </a:xfrm>
          <a:prstGeom prst="rect">
            <a:avLst/>
          </a:prstGeom>
        </p:spPr>
        <p:txBody>
          <a:bodyPr wrap="square">
            <a:spAutoFit/>
          </a:bodyPr>
          <a:lstStyle/>
          <a:p>
            <a:r>
              <a:rPr lang="en-US" sz="2400" dirty="0">
                <a:solidFill>
                  <a:schemeClr val="tx2"/>
                </a:solidFill>
                <a:latin typeface="Myanmar Text" panose="020B0502040204020203" pitchFamily="34" charset="0"/>
                <a:cs typeface="Myanmar Text" panose="020B0502040204020203" pitchFamily="34" charset="0"/>
              </a:rPr>
              <a:t>Easily </a:t>
            </a:r>
            <a:r>
              <a:rPr lang="en-US" sz="2400" b="1" dirty="0">
                <a:latin typeface="Myanmar Text" panose="020B0502040204020203" pitchFamily="34" charset="0"/>
                <a:cs typeface="Myanmar Text" panose="020B0502040204020203" pitchFamily="34" charset="0"/>
              </a:rPr>
              <a:t>integrate</a:t>
            </a:r>
            <a:r>
              <a:rPr lang="en-US" sz="2400" dirty="0">
                <a:latin typeface="Myanmar Text" panose="020B0502040204020203" pitchFamily="34" charset="0"/>
                <a:cs typeface="Myanmar Text" panose="020B0502040204020203" pitchFamily="34" charset="0"/>
              </a:rPr>
              <a:t> </a:t>
            </a:r>
            <a:r>
              <a:rPr lang="en-US" sz="2400" dirty="0">
                <a:solidFill>
                  <a:schemeClr val="tx2"/>
                </a:solidFill>
                <a:latin typeface="Myanmar Text" panose="020B0502040204020203" pitchFamily="34" charset="0"/>
                <a:cs typeface="Myanmar Text" panose="020B0502040204020203" pitchFamily="34" charset="0"/>
              </a:rPr>
              <a:t>native user interface features with platform specifics such as iOS Safe Area, Android elevation, and Windows </a:t>
            </a:r>
            <a:r>
              <a:rPr lang="en-US" sz="2400" dirty="0" err="1">
                <a:solidFill>
                  <a:schemeClr val="tx2"/>
                </a:solidFill>
                <a:latin typeface="Myanmar Text" panose="020B0502040204020203" pitchFamily="34" charset="0"/>
                <a:cs typeface="Myanmar Text" panose="020B0502040204020203" pitchFamily="34" charset="0"/>
              </a:rPr>
              <a:t>ListView</a:t>
            </a:r>
            <a:r>
              <a:rPr lang="en-US" sz="2400" dirty="0">
                <a:solidFill>
                  <a:schemeClr val="tx2"/>
                </a:solidFill>
                <a:latin typeface="Myanmar Text" panose="020B0502040204020203" pitchFamily="34" charset="0"/>
                <a:cs typeface="Myanmar Text" panose="020B0502040204020203" pitchFamily="34" charset="0"/>
              </a:rPr>
              <a:t> selection mode both from C# and XAML.</a:t>
            </a:r>
          </a:p>
        </p:txBody>
      </p:sp>
    </p:spTree>
    <p:extLst>
      <p:ext uri="{BB962C8B-B14F-4D97-AF65-F5344CB8AC3E}">
        <p14:creationId xmlns:p14="http://schemas.microsoft.com/office/powerpoint/2010/main" val="8811113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2F67A1-2637-4416-BF48-5B968F68D3F8}"/>
              </a:ext>
            </a:extLst>
          </p:cNvPr>
          <p:cNvSpPr txBox="1">
            <a:spLocks/>
          </p:cNvSpPr>
          <p:nvPr/>
        </p:nvSpPr>
        <p:spPr>
          <a:xfrm>
            <a:off x="538477" y="286381"/>
            <a:ext cx="11653523" cy="927940"/>
          </a:xfrm>
          <a:prstGeom prst="rect">
            <a:avLst/>
          </a:prstGeom>
        </p:spPr>
        <p:txBody>
          <a:bodyPr/>
          <a:lstStyle>
            <a:lvl1pPr algn="l" defTabSz="914400" rtl="0" eaLnBrk="1" latinLnBrk="0" hangingPunct="1">
              <a:lnSpc>
                <a:spcPct val="90000"/>
              </a:lnSpc>
              <a:spcBef>
                <a:spcPct val="0"/>
              </a:spcBef>
              <a:buNone/>
              <a:defRPr sz="3000" kern="1200">
                <a:solidFill>
                  <a:schemeClr val="bg1"/>
                </a:solidFill>
                <a:latin typeface="Myanmar Text" panose="020B0502040204020203" pitchFamily="34" charset="0"/>
                <a:ea typeface="+mj-ea"/>
                <a:cs typeface="Myanmar Text" panose="020B0502040204020203" pitchFamily="34" charset="0"/>
              </a:defRPr>
            </a:lvl1pPr>
          </a:lstStyle>
          <a:p>
            <a:r>
              <a:rPr lang="en-US"/>
              <a:t>Native performance</a:t>
            </a:r>
          </a:p>
        </p:txBody>
      </p:sp>
      <p:sp>
        <p:nvSpPr>
          <p:cNvPr id="3" name="Text Placeholder 2">
            <a:extLst>
              <a:ext uri="{FF2B5EF4-FFF2-40B4-BE49-F238E27FC236}">
                <a16:creationId xmlns:a16="http://schemas.microsoft.com/office/drawing/2014/main" id="{3E447FB4-8B67-4758-9071-42447F51DA56}"/>
              </a:ext>
            </a:extLst>
          </p:cNvPr>
          <p:cNvSpPr txBox="1">
            <a:spLocks/>
          </p:cNvSpPr>
          <p:nvPr/>
        </p:nvSpPr>
        <p:spPr>
          <a:xfrm>
            <a:off x="538477" y="4797892"/>
            <a:ext cx="4838700" cy="1241425"/>
          </a:xfrm>
          <a:prstGeom prst="rect">
            <a:avLst/>
          </a:prstGeom>
          <a:noFill/>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3200" kern="1200">
                <a:solidFill>
                  <a:schemeClr val="tx1"/>
                </a:solidFill>
                <a:latin typeface="Myanmar Text" panose="020B0502040204020203" pitchFamily="34" charset="0"/>
                <a:ea typeface="+mn-ea"/>
                <a:cs typeface="Myanmar Text" panose="020B05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800" kern="1200">
                <a:solidFill>
                  <a:schemeClr val="tx1"/>
                </a:solidFill>
                <a:latin typeface="Myanmar Text" panose="020B0502040204020203" pitchFamily="34" charset="0"/>
                <a:ea typeface="+mn-ea"/>
                <a:cs typeface="Myanmar Text"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yanmar Text" panose="020B0502040204020203" pitchFamily="34" charset="0"/>
                <a:ea typeface="+mn-ea"/>
                <a:cs typeface="Myanmar Text"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yanmar Text" panose="020B0502040204020203" pitchFamily="34" charset="0"/>
                <a:ea typeface="+mn-ea"/>
                <a:cs typeface="Myanmar Text"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yanmar Text" panose="020B0502040204020203" pitchFamily="34" charset="0"/>
                <a:ea typeface="+mn-ea"/>
                <a:cs typeface="Myanmar Text"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a:lnSpc>
                <a:spcPct val="110000"/>
              </a:lnSpc>
              <a:spcBef>
                <a:spcPts val="1200"/>
              </a:spcBef>
            </a:pPr>
            <a:r>
              <a:rPr lang="en-US" sz="2000" b="1" dirty="0" err="1">
                <a:solidFill>
                  <a:srgbClr val="4C68B1"/>
                </a:solidFill>
              </a:rPr>
              <a:t>Xamarin.iOS</a:t>
            </a:r>
            <a:r>
              <a:rPr lang="en-US" sz="2000" b="1" dirty="0">
                <a:solidFill>
                  <a:srgbClr val="4C68B1"/>
                </a:solidFill>
              </a:rPr>
              <a:t> </a:t>
            </a:r>
            <a:r>
              <a:rPr lang="en-US" sz="2000" dirty="0">
                <a:solidFill>
                  <a:schemeClr val="tx2"/>
                </a:solidFill>
              </a:rPr>
              <a:t>does full Ahead Of Time (AOT) compilation to produce an ARM binary for Apple’s App Store.</a:t>
            </a:r>
          </a:p>
        </p:txBody>
      </p:sp>
      <p:sp>
        <p:nvSpPr>
          <p:cNvPr id="4" name="Text Placeholder 3">
            <a:extLst>
              <a:ext uri="{FF2B5EF4-FFF2-40B4-BE49-F238E27FC236}">
                <a16:creationId xmlns:a16="http://schemas.microsoft.com/office/drawing/2014/main" id="{BA0FDDD6-807A-4232-8246-FEF6CEC458A1}"/>
              </a:ext>
            </a:extLst>
          </p:cNvPr>
          <p:cNvSpPr txBox="1">
            <a:spLocks/>
          </p:cNvSpPr>
          <p:nvPr/>
        </p:nvSpPr>
        <p:spPr>
          <a:xfrm>
            <a:off x="6506759" y="4788424"/>
            <a:ext cx="4149725" cy="1241425"/>
          </a:xfrm>
          <a:prstGeom prst="rect">
            <a:avLst/>
          </a:prstGeom>
          <a:noFill/>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3200" kern="1200">
                <a:solidFill>
                  <a:schemeClr val="tx1"/>
                </a:solidFill>
                <a:latin typeface="Myanmar Text" panose="020B0502040204020203" pitchFamily="34" charset="0"/>
                <a:ea typeface="+mn-ea"/>
                <a:cs typeface="Myanmar Text" panose="020B05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800" kern="1200">
                <a:solidFill>
                  <a:schemeClr val="tx1"/>
                </a:solidFill>
                <a:latin typeface="Myanmar Text" panose="020B0502040204020203" pitchFamily="34" charset="0"/>
                <a:ea typeface="+mn-ea"/>
                <a:cs typeface="Myanmar Text"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yanmar Text" panose="020B0502040204020203" pitchFamily="34" charset="0"/>
                <a:ea typeface="+mn-ea"/>
                <a:cs typeface="Myanmar Text"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yanmar Text" panose="020B0502040204020203" pitchFamily="34" charset="0"/>
                <a:ea typeface="+mn-ea"/>
                <a:cs typeface="Myanmar Text"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yanmar Text" panose="020B0502040204020203" pitchFamily="34" charset="0"/>
                <a:ea typeface="+mn-ea"/>
                <a:cs typeface="Myanmar Text"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defTabSz="448014">
              <a:lnSpc>
                <a:spcPct val="110000"/>
              </a:lnSpc>
              <a:defRPr/>
            </a:pPr>
            <a:r>
              <a:rPr lang="en-US" sz="2000" b="1" dirty="0" err="1">
                <a:solidFill>
                  <a:srgbClr val="3BB7A8"/>
                </a:solidFill>
              </a:rPr>
              <a:t>Xamarin.Android</a:t>
            </a:r>
            <a:r>
              <a:rPr lang="en-US" sz="2000" dirty="0"/>
              <a:t> </a:t>
            </a:r>
            <a:r>
              <a:rPr lang="en-US" sz="2000" dirty="0">
                <a:solidFill>
                  <a:schemeClr val="tx2"/>
                </a:solidFill>
              </a:rPr>
              <a:t>takes advantage of Just In Time (JIT) compilation on the Android device.</a:t>
            </a:r>
          </a:p>
        </p:txBody>
      </p:sp>
      <p:grpSp>
        <p:nvGrpSpPr>
          <p:cNvPr id="5" name="Group 4">
            <a:extLst>
              <a:ext uri="{FF2B5EF4-FFF2-40B4-BE49-F238E27FC236}">
                <a16:creationId xmlns:a16="http://schemas.microsoft.com/office/drawing/2014/main" id="{FFC2476B-C32B-4790-B0EB-20157C3CE3AB}"/>
              </a:ext>
            </a:extLst>
          </p:cNvPr>
          <p:cNvGrpSpPr/>
          <p:nvPr/>
        </p:nvGrpSpPr>
        <p:grpSpPr>
          <a:xfrm>
            <a:off x="538477" y="2100006"/>
            <a:ext cx="5158172" cy="2170695"/>
            <a:chOff x="1076954" y="4200012"/>
            <a:chExt cx="10316344" cy="4341390"/>
          </a:xfrm>
        </p:grpSpPr>
        <p:grpSp>
          <p:nvGrpSpPr>
            <p:cNvPr id="6" name="Group 5">
              <a:extLst>
                <a:ext uri="{FF2B5EF4-FFF2-40B4-BE49-F238E27FC236}">
                  <a16:creationId xmlns:a16="http://schemas.microsoft.com/office/drawing/2014/main" id="{61585D68-845A-4A35-A7AC-4E76ABB61C14}"/>
                </a:ext>
              </a:extLst>
            </p:cNvPr>
            <p:cNvGrpSpPr/>
            <p:nvPr/>
          </p:nvGrpSpPr>
          <p:grpSpPr>
            <a:xfrm>
              <a:off x="8865572" y="4200012"/>
              <a:ext cx="2527726" cy="4341390"/>
              <a:chOff x="8058621" y="4076700"/>
              <a:chExt cx="2527726" cy="4341390"/>
            </a:xfrm>
          </p:grpSpPr>
          <p:pic>
            <p:nvPicPr>
              <p:cNvPr id="17" name="Picture 16">
                <a:extLst>
                  <a:ext uri="{FF2B5EF4-FFF2-40B4-BE49-F238E27FC236}">
                    <a16:creationId xmlns:a16="http://schemas.microsoft.com/office/drawing/2014/main" id="{C848E476-3C38-4170-8CC5-A7791FA33CEA}"/>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058621" y="4076700"/>
                <a:ext cx="2527726" cy="4341390"/>
              </a:xfrm>
              <a:prstGeom prst="rect">
                <a:avLst/>
              </a:prstGeom>
            </p:spPr>
          </p:pic>
          <p:sp>
            <p:nvSpPr>
              <p:cNvPr id="18" name="Rectangle 17">
                <a:extLst>
                  <a:ext uri="{FF2B5EF4-FFF2-40B4-BE49-F238E27FC236}">
                    <a16:creationId xmlns:a16="http://schemas.microsoft.com/office/drawing/2014/main" id="{9771B3BF-E83C-4587-9B9D-C0A24D6910FF}"/>
                  </a:ext>
                </a:extLst>
              </p:cNvPr>
              <p:cNvSpPr/>
              <p:nvPr/>
            </p:nvSpPr>
            <p:spPr>
              <a:xfrm>
                <a:off x="8290560" y="4320540"/>
                <a:ext cx="2057400" cy="3436620"/>
              </a:xfrm>
              <a:prstGeom prst="rect">
                <a:avLst/>
              </a:prstGeom>
              <a:solidFill>
                <a:srgbClr val="4C68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900" kern="0">
                  <a:solidFill>
                    <a:schemeClr val="bg1"/>
                  </a:solidFill>
                  <a:latin typeface="Myanmar Text" panose="020B0502040204020203" pitchFamily="34" charset="0"/>
                  <a:cs typeface="Myanmar Text" panose="020B0502040204020203" pitchFamily="34" charset="0"/>
                </a:endParaRPr>
              </a:p>
            </p:txBody>
          </p:sp>
          <p:sp>
            <p:nvSpPr>
              <p:cNvPr id="19" name="Oval 18">
                <a:extLst>
                  <a:ext uri="{FF2B5EF4-FFF2-40B4-BE49-F238E27FC236}">
                    <a16:creationId xmlns:a16="http://schemas.microsoft.com/office/drawing/2014/main" id="{AC3FB574-9FF1-4773-9CD0-6CE14E90F3EA}"/>
                  </a:ext>
                </a:extLst>
              </p:cNvPr>
              <p:cNvSpPr/>
              <p:nvPr/>
            </p:nvSpPr>
            <p:spPr>
              <a:xfrm>
                <a:off x="8471535" y="4657619"/>
                <a:ext cx="1695450" cy="1695450"/>
              </a:xfrm>
              <a:prstGeom prst="ellipse">
                <a:avLst/>
              </a:prstGeom>
              <a:solidFill>
                <a:srgbClr val="3B51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900" kern="0">
                    <a:solidFill>
                      <a:schemeClr val="bg1"/>
                    </a:solidFill>
                    <a:latin typeface="Myanmar Text" panose="020B0502040204020203" pitchFamily="34" charset="0"/>
                    <a:ea typeface="Segoe UI" panose="020B0502040204020203" pitchFamily="34" charset="0"/>
                    <a:cs typeface="Myanmar Text" panose="020B0502040204020203" pitchFamily="34" charset="0"/>
                  </a:rPr>
                  <a:t>ARM BINARY</a:t>
                </a:r>
              </a:p>
            </p:txBody>
          </p:sp>
          <p:sp>
            <p:nvSpPr>
              <p:cNvPr id="20" name="TextBox 19">
                <a:extLst>
                  <a:ext uri="{FF2B5EF4-FFF2-40B4-BE49-F238E27FC236}">
                    <a16:creationId xmlns:a16="http://schemas.microsoft.com/office/drawing/2014/main" id="{AFECA172-17DF-4E53-A73B-88BDAB65E572}"/>
                  </a:ext>
                </a:extLst>
              </p:cNvPr>
              <p:cNvSpPr txBox="1"/>
              <p:nvPr/>
            </p:nvSpPr>
            <p:spPr>
              <a:xfrm>
                <a:off x="8414927" y="6641076"/>
                <a:ext cx="1876426" cy="1070806"/>
              </a:xfrm>
              <a:prstGeom prst="rect">
                <a:avLst/>
              </a:prstGeom>
              <a:noFill/>
            </p:spPr>
            <p:txBody>
              <a:bodyPr wrap="square" rtlCol="0">
                <a:spAutoFit/>
              </a:bodyPr>
              <a:lstStyle/>
              <a:p>
                <a:pPr defTabSz="457200">
                  <a:lnSpc>
                    <a:spcPts val="1700"/>
                  </a:lnSpc>
                </a:pPr>
                <a:r>
                  <a:rPr lang="en-US" sz="1600" kern="0">
                    <a:solidFill>
                      <a:schemeClr val="bg1"/>
                    </a:solidFill>
                    <a:latin typeface="Myanmar Text" panose="020B0502040204020203" pitchFamily="34" charset="0"/>
                    <a:ea typeface="Segoe UI" panose="020B0502040204020203" pitchFamily="34" charset="0"/>
                    <a:cs typeface="Myanmar Text" panose="020B0502040204020203" pitchFamily="34" charset="0"/>
                  </a:rPr>
                  <a:t>Runs natively</a:t>
                </a:r>
              </a:p>
            </p:txBody>
          </p:sp>
        </p:grpSp>
        <p:sp>
          <p:nvSpPr>
            <p:cNvPr id="7" name="Rounded Rectangle 26">
              <a:extLst>
                <a:ext uri="{FF2B5EF4-FFF2-40B4-BE49-F238E27FC236}">
                  <a16:creationId xmlns:a16="http://schemas.microsoft.com/office/drawing/2014/main" id="{B3F241DF-A63B-4F4B-806D-0DF0BE094FEB}"/>
                </a:ext>
              </a:extLst>
            </p:cNvPr>
            <p:cNvSpPr/>
            <p:nvPr/>
          </p:nvSpPr>
          <p:spPr>
            <a:xfrm>
              <a:off x="6439781" y="5830902"/>
              <a:ext cx="1696778" cy="1696778"/>
            </a:xfrm>
            <a:prstGeom prst="roundRect">
              <a:avLst/>
            </a:prstGeom>
            <a:solidFill>
              <a:srgbClr val="4C68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2000" kern="0">
                  <a:solidFill>
                    <a:schemeClr val="bg1"/>
                  </a:solidFill>
                  <a:latin typeface="Myanmar Text" panose="020B0502040204020203" pitchFamily="34" charset="0"/>
                  <a:ea typeface="Segoe UI" panose="020B0502040204020203" pitchFamily="34" charset="0"/>
                  <a:cs typeface="Myanmar Text" panose="020B0502040204020203" pitchFamily="34" charset="0"/>
                </a:rPr>
                <a:t>.APP</a:t>
              </a:r>
            </a:p>
          </p:txBody>
        </p:sp>
        <p:sp>
          <p:nvSpPr>
            <p:cNvPr id="8" name="Oval 7">
              <a:extLst>
                <a:ext uri="{FF2B5EF4-FFF2-40B4-BE49-F238E27FC236}">
                  <a16:creationId xmlns:a16="http://schemas.microsoft.com/office/drawing/2014/main" id="{3292850B-07E5-4CBC-99D0-CB16F8A48F09}"/>
                </a:ext>
              </a:extLst>
            </p:cNvPr>
            <p:cNvSpPr/>
            <p:nvPr/>
          </p:nvSpPr>
          <p:spPr>
            <a:xfrm>
              <a:off x="4013358" y="5795402"/>
              <a:ext cx="1781689" cy="1781689"/>
            </a:xfrm>
            <a:prstGeom prst="ellipse">
              <a:avLst/>
            </a:prstGeom>
            <a:solidFill>
              <a:srgbClr val="A5A5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kern="0" dirty="0">
                  <a:solidFill>
                    <a:schemeClr val="bg1"/>
                  </a:solidFill>
                  <a:latin typeface="Myanmar Text" panose="020B0502040204020203" pitchFamily="34" charset="0"/>
                  <a:ea typeface="Segoe UI" panose="020B0502040204020203" pitchFamily="34" charset="0"/>
                  <a:cs typeface="Myanmar Text" panose="020B0502040204020203" pitchFamily="34" charset="0"/>
                </a:rPr>
                <a:t>AOT</a:t>
              </a:r>
            </a:p>
          </p:txBody>
        </p:sp>
        <p:cxnSp>
          <p:nvCxnSpPr>
            <p:cNvPr id="9" name="Straight Arrow Connector 8">
              <a:extLst>
                <a:ext uri="{FF2B5EF4-FFF2-40B4-BE49-F238E27FC236}">
                  <a16:creationId xmlns:a16="http://schemas.microsoft.com/office/drawing/2014/main" id="{767A06E2-5175-41F2-9906-E3BC4FB0426E}"/>
                </a:ext>
              </a:extLst>
            </p:cNvPr>
            <p:cNvCxnSpPr/>
            <p:nvPr/>
          </p:nvCxnSpPr>
          <p:spPr>
            <a:xfrm>
              <a:off x="5876768" y="6685669"/>
              <a:ext cx="416899" cy="0"/>
            </a:xfrm>
            <a:prstGeom prst="straightConnector1">
              <a:avLst/>
            </a:prstGeom>
            <a:ln w="12700" cmpd="sng">
              <a:solidFill>
                <a:srgbClr val="50505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3773098-5E23-49A8-BF8E-13051055303E}"/>
                </a:ext>
              </a:extLst>
            </p:cNvPr>
            <p:cNvSpPr txBox="1"/>
            <p:nvPr/>
          </p:nvSpPr>
          <p:spPr>
            <a:xfrm>
              <a:off x="1076956" y="5385380"/>
              <a:ext cx="1135304" cy="615554"/>
            </a:xfrm>
            <a:prstGeom prst="rect">
              <a:avLst/>
            </a:prstGeom>
            <a:noFill/>
          </p:spPr>
          <p:txBody>
            <a:bodyPr wrap="square" rtlCol="0">
              <a:spAutoFit/>
            </a:bodyPr>
            <a:lstStyle/>
            <a:p>
              <a:pPr defTabSz="457200"/>
              <a:r>
                <a:rPr lang="en-US" sz="1400" kern="0">
                  <a:solidFill>
                    <a:schemeClr val="bg1"/>
                  </a:solidFill>
                  <a:latin typeface="Myanmar Text" panose="020B0502040204020203" pitchFamily="34" charset="0"/>
                  <a:ea typeface="Segoe UI" panose="020B0502040204020203" pitchFamily="34" charset="0"/>
                  <a:cs typeface="Myanmar Text" panose="020B0502040204020203" pitchFamily="34" charset="0"/>
                </a:rPr>
                <a:t>.NET</a:t>
              </a:r>
            </a:p>
          </p:txBody>
        </p:sp>
        <p:sp>
          <p:nvSpPr>
            <p:cNvPr id="11" name="TextBox 10">
              <a:extLst>
                <a:ext uri="{FF2B5EF4-FFF2-40B4-BE49-F238E27FC236}">
                  <a16:creationId xmlns:a16="http://schemas.microsoft.com/office/drawing/2014/main" id="{C14D279E-8441-404B-A15A-D5BD62B67AC1}"/>
                </a:ext>
              </a:extLst>
            </p:cNvPr>
            <p:cNvSpPr txBox="1"/>
            <p:nvPr/>
          </p:nvSpPr>
          <p:spPr>
            <a:xfrm>
              <a:off x="1076954" y="6356126"/>
              <a:ext cx="989192" cy="615554"/>
            </a:xfrm>
            <a:prstGeom prst="rect">
              <a:avLst/>
            </a:prstGeom>
            <a:noFill/>
          </p:spPr>
          <p:txBody>
            <a:bodyPr wrap="square" rtlCol="0">
              <a:spAutoFit/>
            </a:bodyPr>
            <a:lstStyle/>
            <a:p>
              <a:pPr defTabSz="457200"/>
              <a:r>
                <a:rPr lang="en-US" sz="1400" kern="0">
                  <a:solidFill>
                    <a:schemeClr val="bg1"/>
                  </a:solidFill>
                  <a:latin typeface="Myanmar Text" panose="020B0502040204020203" pitchFamily="34" charset="0"/>
                  <a:ea typeface="Segoe UI" panose="020B0502040204020203" pitchFamily="34" charset="0"/>
                  <a:cs typeface="Myanmar Text" panose="020B0502040204020203" pitchFamily="34" charset="0"/>
                </a:rPr>
                <a:t>C#</a:t>
              </a:r>
            </a:p>
          </p:txBody>
        </p:sp>
        <p:sp>
          <p:nvSpPr>
            <p:cNvPr id="12" name="TextBox 11">
              <a:extLst>
                <a:ext uri="{FF2B5EF4-FFF2-40B4-BE49-F238E27FC236}">
                  <a16:creationId xmlns:a16="http://schemas.microsoft.com/office/drawing/2014/main" id="{1140A26A-B0A0-4DB4-847B-60EEE62478B4}"/>
                </a:ext>
              </a:extLst>
            </p:cNvPr>
            <p:cNvSpPr txBox="1"/>
            <p:nvPr/>
          </p:nvSpPr>
          <p:spPr>
            <a:xfrm>
              <a:off x="1076954" y="7326872"/>
              <a:ext cx="2101500" cy="615554"/>
            </a:xfrm>
            <a:prstGeom prst="rect">
              <a:avLst/>
            </a:prstGeom>
            <a:noFill/>
          </p:spPr>
          <p:txBody>
            <a:bodyPr wrap="square" rtlCol="0">
              <a:spAutoFit/>
            </a:bodyPr>
            <a:lstStyle/>
            <a:p>
              <a:pPr defTabSz="457200"/>
              <a:r>
                <a:rPr lang="en-US" sz="1400" kern="0">
                  <a:solidFill>
                    <a:schemeClr val="bg1"/>
                  </a:solidFill>
                  <a:latin typeface="Myanmar Text" panose="020B0502040204020203" pitchFamily="34" charset="0"/>
                  <a:ea typeface="Segoe UI" panose="020B0502040204020203" pitchFamily="34" charset="0"/>
                  <a:cs typeface="Myanmar Text" panose="020B0502040204020203" pitchFamily="34" charset="0"/>
                </a:rPr>
                <a:t>Bindings</a:t>
              </a:r>
            </a:p>
          </p:txBody>
        </p:sp>
        <p:cxnSp>
          <p:nvCxnSpPr>
            <p:cNvPr id="13" name="Straight Connector 12">
              <a:extLst>
                <a:ext uri="{FF2B5EF4-FFF2-40B4-BE49-F238E27FC236}">
                  <a16:creationId xmlns:a16="http://schemas.microsoft.com/office/drawing/2014/main" id="{40BB3942-6F2B-4899-810E-A3CACF559A6E}"/>
                </a:ext>
              </a:extLst>
            </p:cNvPr>
            <p:cNvCxnSpPr/>
            <p:nvPr/>
          </p:nvCxnSpPr>
          <p:spPr>
            <a:xfrm flipH="1" flipV="1">
              <a:off x="2212260" y="6678042"/>
              <a:ext cx="1676736" cy="1250"/>
            </a:xfrm>
            <a:prstGeom prst="line">
              <a:avLst/>
            </a:prstGeom>
            <a:ln w="12700">
              <a:solidFill>
                <a:srgbClr val="505050"/>
              </a:solidFill>
            </a:ln>
          </p:spPr>
          <p:style>
            <a:lnRef idx="1">
              <a:schemeClr val="accent1"/>
            </a:lnRef>
            <a:fillRef idx="0">
              <a:schemeClr val="accent1"/>
            </a:fillRef>
            <a:effectRef idx="0">
              <a:schemeClr val="accent1"/>
            </a:effectRef>
            <a:fontRef idx="minor">
              <a:schemeClr val="tx1"/>
            </a:fontRef>
          </p:style>
        </p:cxnSp>
        <p:cxnSp>
          <p:nvCxnSpPr>
            <p:cNvPr id="14" name="Elbow Connector 37">
              <a:extLst>
                <a:ext uri="{FF2B5EF4-FFF2-40B4-BE49-F238E27FC236}">
                  <a16:creationId xmlns:a16="http://schemas.microsoft.com/office/drawing/2014/main" id="{A060FA6B-66D5-4755-842E-6B57385FF843}"/>
                </a:ext>
              </a:extLst>
            </p:cNvPr>
            <p:cNvCxnSpPr>
              <a:stCxn id="10" idx="3"/>
            </p:cNvCxnSpPr>
            <p:nvPr/>
          </p:nvCxnSpPr>
          <p:spPr>
            <a:xfrm>
              <a:off x="2212260" y="5693158"/>
              <a:ext cx="1676734" cy="661720"/>
            </a:xfrm>
            <a:prstGeom prst="bentConnector3">
              <a:avLst/>
            </a:prstGeom>
            <a:ln w="12700">
              <a:solidFill>
                <a:srgbClr val="505050"/>
              </a:solidFill>
            </a:ln>
          </p:spPr>
          <p:style>
            <a:lnRef idx="1">
              <a:schemeClr val="accent1"/>
            </a:lnRef>
            <a:fillRef idx="0">
              <a:schemeClr val="accent1"/>
            </a:fillRef>
            <a:effectRef idx="0">
              <a:schemeClr val="accent1"/>
            </a:effectRef>
            <a:fontRef idx="minor">
              <a:schemeClr val="tx1"/>
            </a:fontRef>
          </p:style>
        </p:cxnSp>
        <p:cxnSp>
          <p:nvCxnSpPr>
            <p:cNvPr id="15" name="Elbow Connector 38">
              <a:extLst>
                <a:ext uri="{FF2B5EF4-FFF2-40B4-BE49-F238E27FC236}">
                  <a16:creationId xmlns:a16="http://schemas.microsoft.com/office/drawing/2014/main" id="{A80A61C6-9697-4AF5-B9C5-781731D66FA7}"/>
                </a:ext>
              </a:extLst>
            </p:cNvPr>
            <p:cNvCxnSpPr/>
            <p:nvPr/>
          </p:nvCxnSpPr>
          <p:spPr>
            <a:xfrm flipV="1">
              <a:off x="2931791" y="7074828"/>
              <a:ext cx="957201" cy="647580"/>
            </a:xfrm>
            <a:prstGeom prst="bentConnector3">
              <a:avLst/>
            </a:prstGeom>
            <a:ln w="12700">
              <a:solidFill>
                <a:srgbClr val="505050"/>
              </a:solidFill>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ED88893-E072-4A77-8EAA-FD8C1EBF7D49}"/>
                </a:ext>
              </a:extLst>
            </p:cNvPr>
            <p:cNvCxnSpPr/>
            <p:nvPr/>
          </p:nvCxnSpPr>
          <p:spPr>
            <a:xfrm>
              <a:off x="8231405" y="6685669"/>
              <a:ext cx="416899" cy="0"/>
            </a:xfrm>
            <a:prstGeom prst="straightConnector1">
              <a:avLst/>
            </a:prstGeom>
            <a:ln w="12700" cmpd="sng">
              <a:solidFill>
                <a:srgbClr val="505050"/>
              </a:solidFill>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21" name="Rounded Rectangle 48">
            <a:extLst>
              <a:ext uri="{FF2B5EF4-FFF2-40B4-BE49-F238E27FC236}">
                <a16:creationId xmlns:a16="http://schemas.microsoft.com/office/drawing/2014/main" id="{4B7862C6-7109-488A-BF1E-7ECE1DE71C42}"/>
              </a:ext>
            </a:extLst>
          </p:cNvPr>
          <p:cNvSpPr/>
          <p:nvPr/>
        </p:nvSpPr>
        <p:spPr>
          <a:xfrm>
            <a:off x="9188172" y="2915451"/>
            <a:ext cx="848389" cy="848389"/>
          </a:xfrm>
          <a:prstGeom prst="roundRect">
            <a:avLst/>
          </a:prstGeom>
          <a:solidFill>
            <a:srgbClr val="3BB7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2000" kern="0">
                <a:solidFill>
                  <a:schemeClr val="bg1"/>
                </a:solidFill>
                <a:latin typeface="Myanmar Text" panose="020B0502040204020203" pitchFamily="34" charset="0"/>
                <a:ea typeface="Segoe UI" panose="020B0502040204020203" pitchFamily="34" charset="0"/>
                <a:cs typeface="Myanmar Text" panose="020B0502040204020203" pitchFamily="34" charset="0"/>
              </a:rPr>
              <a:t>.APK</a:t>
            </a:r>
          </a:p>
        </p:txBody>
      </p:sp>
      <p:sp>
        <p:nvSpPr>
          <p:cNvPr id="22" name="Oval 21">
            <a:extLst>
              <a:ext uri="{FF2B5EF4-FFF2-40B4-BE49-F238E27FC236}">
                <a16:creationId xmlns:a16="http://schemas.microsoft.com/office/drawing/2014/main" id="{D7A56588-B94A-46F1-B5E3-D306713A2850}"/>
              </a:ext>
            </a:extLst>
          </p:cNvPr>
          <p:cNvSpPr/>
          <p:nvPr/>
        </p:nvSpPr>
        <p:spPr>
          <a:xfrm>
            <a:off x="7974961" y="2897701"/>
            <a:ext cx="890845" cy="890845"/>
          </a:xfrm>
          <a:prstGeom prst="ellipse">
            <a:avLst/>
          </a:prstGeom>
          <a:solidFill>
            <a:srgbClr val="A5A5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900" kern="0">
                <a:solidFill>
                  <a:schemeClr val="bg1"/>
                </a:solidFill>
                <a:latin typeface="Myanmar Text" panose="020B0502040204020203" pitchFamily="34" charset="0"/>
                <a:ea typeface="Segoe UI" panose="020B0502040204020203" pitchFamily="34" charset="0"/>
                <a:cs typeface="Myanmar Text" panose="020B0502040204020203" pitchFamily="34" charset="0"/>
              </a:rPr>
              <a:t>Compile and Link</a:t>
            </a:r>
          </a:p>
        </p:txBody>
      </p:sp>
      <p:cxnSp>
        <p:nvCxnSpPr>
          <p:cNvPr id="23" name="Straight Arrow Connector 22">
            <a:extLst>
              <a:ext uri="{FF2B5EF4-FFF2-40B4-BE49-F238E27FC236}">
                <a16:creationId xmlns:a16="http://schemas.microsoft.com/office/drawing/2014/main" id="{E1991EA9-8690-4203-97ED-A27E587779A4}"/>
              </a:ext>
            </a:extLst>
          </p:cNvPr>
          <p:cNvCxnSpPr/>
          <p:nvPr/>
        </p:nvCxnSpPr>
        <p:spPr>
          <a:xfrm>
            <a:off x="8906666" y="3342835"/>
            <a:ext cx="208450" cy="0"/>
          </a:xfrm>
          <a:prstGeom prst="straightConnector1">
            <a:avLst/>
          </a:prstGeom>
          <a:ln w="12700" cmpd="sng">
            <a:solidFill>
              <a:srgbClr val="50505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BA534C74-D24E-46D6-AAC3-AC4C32421C75}"/>
              </a:ext>
            </a:extLst>
          </p:cNvPr>
          <p:cNvSpPr txBox="1"/>
          <p:nvPr/>
        </p:nvSpPr>
        <p:spPr>
          <a:xfrm>
            <a:off x="6506759" y="2692690"/>
            <a:ext cx="567652" cy="307777"/>
          </a:xfrm>
          <a:prstGeom prst="rect">
            <a:avLst/>
          </a:prstGeom>
          <a:noFill/>
        </p:spPr>
        <p:txBody>
          <a:bodyPr wrap="square" rtlCol="0">
            <a:spAutoFit/>
          </a:bodyPr>
          <a:lstStyle/>
          <a:p>
            <a:pPr defTabSz="457200"/>
            <a:r>
              <a:rPr lang="en-US" sz="1400" kern="0">
                <a:solidFill>
                  <a:srgbClr val="505050"/>
                </a:solidFill>
                <a:latin typeface="Myanmar Text" panose="020B0502040204020203" pitchFamily="34" charset="0"/>
                <a:ea typeface="Segoe UI" panose="020B0502040204020203" pitchFamily="34" charset="0"/>
                <a:cs typeface="Myanmar Text" panose="020B0502040204020203" pitchFamily="34" charset="0"/>
              </a:rPr>
              <a:t>.NET</a:t>
            </a:r>
          </a:p>
        </p:txBody>
      </p:sp>
      <p:sp>
        <p:nvSpPr>
          <p:cNvPr id="25" name="TextBox 24">
            <a:extLst>
              <a:ext uri="{FF2B5EF4-FFF2-40B4-BE49-F238E27FC236}">
                <a16:creationId xmlns:a16="http://schemas.microsoft.com/office/drawing/2014/main" id="{5DA50082-A078-4C99-A764-48A77FC19648}"/>
              </a:ext>
            </a:extLst>
          </p:cNvPr>
          <p:cNvSpPr txBox="1"/>
          <p:nvPr/>
        </p:nvSpPr>
        <p:spPr>
          <a:xfrm>
            <a:off x="6506759" y="3178063"/>
            <a:ext cx="477164" cy="307777"/>
          </a:xfrm>
          <a:prstGeom prst="rect">
            <a:avLst/>
          </a:prstGeom>
          <a:noFill/>
        </p:spPr>
        <p:txBody>
          <a:bodyPr wrap="square" rtlCol="0">
            <a:spAutoFit/>
          </a:bodyPr>
          <a:lstStyle/>
          <a:p>
            <a:pPr defTabSz="457200"/>
            <a:r>
              <a:rPr lang="en-US" sz="1400" kern="0">
                <a:solidFill>
                  <a:srgbClr val="505050"/>
                </a:solidFill>
                <a:latin typeface="Myanmar Text" panose="020B0502040204020203" pitchFamily="34" charset="0"/>
                <a:ea typeface="Segoe UI" panose="020B0502040204020203" pitchFamily="34" charset="0"/>
                <a:cs typeface="Myanmar Text" panose="020B0502040204020203" pitchFamily="34" charset="0"/>
              </a:rPr>
              <a:t>C#</a:t>
            </a:r>
          </a:p>
        </p:txBody>
      </p:sp>
      <p:sp>
        <p:nvSpPr>
          <p:cNvPr id="26" name="TextBox 25">
            <a:extLst>
              <a:ext uri="{FF2B5EF4-FFF2-40B4-BE49-F238E27FC236}">
                <a16:creationId xmlns:a16="http://schemas.microsoft.com/office/drawing/2014/main" id="{53078684-050F-4DBE-9CF2-514A6F659949}"/>
              </a:ext>
            </a:extLst>
          </p:cNvPr>
          <p:cNvSpPr txBox="1"/>
          <p:nvPr/>
        </p:nvSpPr>
        <p:spPr>
          <a:xfrm>
            <a:off x="6506759" y="3663436"/>
            <a:ext cx="1050750" cy="307777"/>
          </a:xfrm>
          <a:prstGeom prst="rect">
            <a:avLst/>
          </a:prstGeom>
          <a:noFill/>
        </p:spPr>
        <p:txBody>
          <a:bodyPr wrap="square" rtlCol="0">
            <a:spAutoFit/>
          </a:bodyPr>
          <a:lstStyle/>
          <a:p>
            <a:pPr defTabSz="457200"/>
            <a:r>
              <a:rPr lang="en-US" sz="1400" kern="0">
                <a:solidFill>
                  <a:srgbClr val="505050"/>
                </a:solidFill>
                <a:latin typeface="Myanmar Text" panose="020B0502040204020203" pitchFamily="34" charset="0"/>
                <a:ea typeface="Segoe UI" panose="020B0502040204020203" pitchFamily="34" charset="0"/>
                <a:cs typeface="Myanmar Text" panose="020B0502040204020203" pitchFamily="34" charset="0"/>
              </a:rPr>
              <a:t>Bindings</a:t>
            </a:r>
          </a:p>
        </p:txBody>
      </p:sp>
      <p:cxnSp>
        <p:nvCxnSpPr>
          <p:cNvPr id="27" name="Straight Connector 26">
            <a:extLst>
              <a:ext uri="{FF2B5EF4-FFF2-40B4-BE49-F238E27FC236}">
                <a16:creationId xmlns:a16="http://schemas.microsoft.com/office/drawing/2014/main" id="{2D786A1C-5F21-4A9B-9A23-4D3588890F87}"/>
              </a:ext>
            </a:extLst>
          </p:cNvPr>
          <p:cNvCxnSpPr/>
          <p:nvPr/>
        </p:nvCxnSpPr>
        <p:spPr>
          <a:xfrm flipH="1" flipV="1">
            <a:off x="7074411" y="3339021"/>
            <a:ext cx="838368" cy="625"/>
          </a:xfrm>
          <a:prstGeom prst="line">
            <a:avLst/>
          </a:prstGeom>
          <a:ln w="12700">
            <a:solidFill>
              <a:srgbClr val="505050"/>
            </a:solidFill>
          </a:ln>
        </p:spPr>
        <p:style>
          <a:lnRef idx="1">
            <a:schemeClr val="accent1"/>
          </a:lnRef>
          <a:fillRef idx="0">
            <a:schemeClr val="accent1"/>
          </a:fillRef>
          <a:effectRef idx="0">
            <a:schemeClr val="accent1"/>
          </a:effectRef>
          <a:fontRef idx="minor">
            <a:schemeClr val="tx1"/>
          </a:fontRef>
        </p:style>
      </p:cxnSp>
      <p:cxnSp>
        <p:nvCxnSpPr>
          <p:cNvPr id="28" name="Elbow Connector 55">
            <a:extLst>
              <a:ext uri="{FF2B5EF4-FFF2-40B4-BE49-F238E27FC236}">
                <a16:creationId xmlns:a16="http://schemas.microsoft.com/office/drawing/2014/main" id="{CB19F898-AEAF-4D1C-BCB4-6F66CBCAA70D}"/>
              </a:ext>
            </a:extLst>
          </p:cNvPr>
          <p:cNvCxnSpPr>
            <a:stCxn id="24" idx="3"/>
          </p:cNvCxnSpPr>
          <p:nvPr/>
        </p:nvCxnSpPr>
        <p:spPr>
          <a:xfrm>
            <a:off x="7074411" y="2846579"/>
            <a:ext cx="838367" cy="330860"/>
          </a:xfrm>
          <a:prstGeom prst="bentConnector3">
            <a:avLst/>
          </a:prstGeom>
          <a:ln w="12700">
            <a:solidFill>
              <a:srgbClr val="505050"/>
            </a:solidFill>
          </a:ln>
        </p:spPr>
        <p:style>
          <a:lnRef idx="1">
            <a:schemeClr val="accent1"/>
          </a:lnRef>
          <a:fillRef idx="0">
            <a:schemeClr val="accent1"/>
          </a:fillRef>
          <a:effectRef idx="0">
            <a:schemeClr val="accent1"/>
          </a:effectRef>
          <a:fontRef idx="minor">
            <a:schemeClr val="tx1"/>
          </a:fontRef>
        </p:style>
      </p:cxnSp>
      <p:cxnSp>
        <p:nvCxnSpPr>
          <p:cNvPr id="29" name="Elbow Connector 56">
            <a:extLst>
              <a:ext uri="{FF2B5EF4-FFF2-40B4-BE49-F238E27FC236}">
                <a16:creationId xmlns:a16="http://schemas.microsoft.com/office/drawing/2014/main" id="{F495CBA4-40E8-4FA8-B1DB-EE2A60192F1A}"/>
              </a:ext>
            </a:extLst>
          </p:cNvPr>
          <p:cNvCxnSpPr/>
          <p:nvPr/>
        </p:nvCxnSpPr>
        <p:spPr>
          <a:xfrm flipV="1">
            <a:off x="7434177" y="3537414"/>
            <a:ext cx="478601" cy="323790"/>
          </a:xfrm>
          <a:prstGeom prst="bentConnector3">
            <a:avLst/>
          </a:prstGeom>
          <a:ln w="12700">
            <a:solidFill>
              <a:srgbClr val="505050"/>
            </a:solidFill>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458D10BE-D178-495F-8289-A561EFE4FCEA}"/>
              </a:ext>
            </a:extLst>
          </p:cNvPr>
          <p:cNvCxnSpPr/>
          <p:nvPr/>
        </p:nvCxnSpPr>
        <p:spPr>
          <a:xfrm>
            <a:off x="10083984" y="3342835"/>
            <a:ext cx="208450" cy="0"/>
          </a:xfrm>
          <a:prstGeom prst="straightConnector1">
            <a:avLst/>
          </a:prstGeom>
          <a:ln w="12700" cmpd="sng">
            <a:solidFill>
              <a:srgbClr val="50505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31" name="Group 30">
            <a:extLst>
              <a:ext uri="{FF2B5EF4-FFF2-40B4-BE49-F238E27FC236}">
                <a16:creationId xmlns:a16="http://schemas.microsoft.com/office/drawing/2014/main" id="{ABE6C925-1893-4394-B560-B18E871E135D}"/>
              </a:ext>
            </a:extLst>
          </p:cNvPr>
          <p:cNvGrpSpPr/>
          <p:nvPr/>
        </p:nvGrpSpPr>
        <p:grpSpPr>
          <a:xfrm>
            <a:off x="10401068" y="2090538"/>
            <a:ext cx="1263863" cy="2170695"/>
            <a:chOff x="8058621" y="4076700"/>
            <a:chExt cx="2527726" cy="4341390"/>
          </a:xfrm>
        </p:grpSpPr>
        <p:pic>
          <p:nvPicPr>
            <p:cNvPr id="32" name="Picture 31">
              <a:extLst>
                <a:ext uri="{FF2B5EF4-FFF2-40B4-BE49-F238E27FC236}">
                  <a16:creationId xmlns:a16="http://schemas.microsoft.com/office/drawing/2014/main" id="{74D1775B-6FBA-4DEE-8F6B-087BF4D26868}"/>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058621" y="4076700"/>
              <a:ext cx="2527726" cy="4341390"/>
            </a:xfrm>
            <a:prstGeom prst="rect">
              <a:avLst/>
            </a:prstGeom>
          </p:spPr>
        </p:pic>
        <p:sp>
          <p:nvSpPr>
            <p:cNvPr id="33" name="Rectangle 32">
              <a:extLst>
                <a:ext uri="{FF2B5EF4-FFF2-40B4-BE49-F238E27FC236}">
                  <a16:creationId xmlns:a16="http://schemas.microsoft.com/office/drawing/2014/main" id="{9CD86592-BAEB-4858-BDB8-2DE19FCB134B}"/>
                </a:ext>
              </a:extLst>
            </p:cNvPr>
            <p:cNvSpPr/>
            <p:nvPr/>
          </p:nvSpPr>
          <p:spPr>
            <a:xfrm>
              <a:off x="8290560" y="4320540"/>
              <a:ext cx="2057400" cy="3436620"/>
            </a:xfrm>
            <a:prstGeom prst="rect">
              <a:avLst/>
            </a:prstGeom>
            <a:solidFill>
              <a:srgbClr val="3BB7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900" kern="0">
                <a:solidFill>
                  <a:schemeClr val="bg1"/>
                </a:solidFill>
                <a:latin typeface="Myanmar Text" panose="020B0502040204020203" pitchFamily="34" charset="0"/>
                <a:cs typeface="Myanmar Text" panose="020B0502040204020203" pitchFamily="34" charset="0"/>
              </a:endParaRPr>
            </a:p>
          </p:txBody>
        </p:sp>
        <p:sp>
          <p:nvSpPr>
            <p:cNvPr id="34" name="Oval 33">
              <a:extLst>
                <a:ext uri="{FF2B5EF4-FFF2-40B4-BE49-F238E27FC236}">
                  <a16:creationId xmlns:a16="http://schemas.microsoft.com/office/drawing/2014/main" id="{3D0F0247-4FCC-4990-9D58-3A74AC6609CD}"/>
                </a:ext>
              </a:extLst>
            </p:cNvPr>
            <p:cNvSpPr/>
            <p:nvPr/>
          </p:nvSpPr>
          <p:spPr>
            <a:xfrm>
              <a:off x="8471535" y="4657619"/>
              <a:ext cx="1695450" cy="1695450"/>
            </a:xfrm>
            <a:prstGeom prst="ellipse">
              <a:avLst/>
            </a:prstGeom>
            <a:solidFill>
              <a:srgbClr val="2C88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1000" kern="0">
                  <a:solidFill>
                    <a:schemeClr val="bg1"/>
                  </a:solidFill>
                  <a:latin typeface="Myanmar Text" panose="020B0502040204020203" pitchFamily="34" charset="0"/>
                  <a:ea typeface="Segoe UI" panose="020B0502040204020203" pitchFamily="34" charset="0"/>
                  <a:cs typeface="Myanmar Text" panose="020B0502040204020203" pitchFamily="34" charset="0"/>
                </a:rPr>
                <a:t>IL</a:t>
              </a:r>
              <a:br>
                <a:rPr lang="en-US" sz="1000" kern="0">
                  <a:solidFill>
                    <a:schemeClr val="bg1"/>
                  </a:solidFill>
                  <a:latin typeface="Myanmar Text" panose="020B0502040204020203" pitchFamily="34" charset="0"/>
                  <a:ea typeface="Segoe UI" panose="020B0502040204020203" pitchFamily="34" charset="0"/>
                  <a:cs typeface="Myanmar Text" panose="020B0502040204020203" pitchFamily="34" charset="0"/>
                </a:rPr>
              </a:br>
              <a:r>
                <a:rPr lang="en-US" sz="1000" kern="0">
                  <a:solidFill>
                    <a:schemeClr val="bg1"/>
                  </a:solidFill>
                  <a:latin typeface="Myanmar Text" panose="020B0502040204020203" pitchFamily="34" charset="0"/>
                  <a:ea typeface="Segoe UI" panose="020B0502040204020203" pitchFamily="34" charset="0"/>
                  <a:cs typeface="Myanmar Text" panose="020B0502040204020203" pitchFamily="34" charset="0"/>
                </a:rPr>
                <a:t>+</a:t>
              </a:r>
              <a:br>
                <a:rPr lang="en-US" sz="1000" kern="0">
                  <a:solidFill>
                    <a:schemeClr val="bg1"/>
                  </a:solidFill>
                  <a:latin typeface="Myanmar Text" panose="020B0502040204020203" pitchFamily="34" charset="0"/>
                  <a:ea typeface="Segoe UI" panose="020B0502040204020203" pitchFamily="34" charset="0"/>
                  <a:cs typeface="Myanmar Text" panose="020B0502040204020203" pitchFamily="34" charset="0"/>
                </a:rPr>
              </a:br>
              <a:r>
                <a:rPr lang="en-US" sz="1000" kern="0">
                  <a:solidFill>
                    <a:schemeClr val="bg1"/>
                  </a:solidFill>
                  <a:latin typeface="Myanmar Text" panose="020B0502040204020203" pitchFamily="34" charset="0"/>
                  <a:ea typeface="Segoe UI" panose="020B0502040204020203" pitchFamily="34" charset="0"/>
                  <a:cs typeface="Myanmar Text" panose="020B0502040204020203" pitchFamily="34" charset="0"/>
                </a:rPr>
                <a:t>JIT</a:t>
              </a:r>
            </a:p>
          </p:txBody>
        </p:sp>
        <p:sp>
          <p:nvSpPr>
            <p:cNvPr id="35" name="TextBox 34">
              <a:extLst>
                <a:ext uri="{FF2B5EF4-FFF2-40B4-BE49-F238E27FC236}">
                  <a16:creationId xmlns:a16="http://schemas.microsoft.com/office/drawing/2014/main" id="{E2210ED9-2FA0-47B8-8A49-1DBC6B82A41C}"/>
                </a:ext>
              </a:extLst>
            </p:cNvPr>
            <p:cNvSpPr txBox="1"/>
            <p:nvPr/>
          </p:nvSpPr>
          <p:spPr>
            <a:xfrm>
              <a:off x="8414927" y="6641076"/>
              <a:ext cx="1876426" cy="1070806"/>
            </a:xfrm>
            <a:prstGeom prst="rect">
              <a:avLst/>
            </a:prstGeom>
            <a:noFill/>
          </p:spPr>
          <p:txBody>
            <a:bodyPr wrap="square" rtlCol="0">
              <a:spAutoFit/>
            </a:bodyPr>
            <a:lstStyle/>
            <a:p>
              <a:pPr defTabSz="457200">
                <a:lnSpc>
                  <a:spcPts val="1700"/>
                </a:lnSpc>
              </a:pPr>
              <a:r>
                <a:rPr lang="en-US" sz="1600" kern="0">
                  <a:solidFill>
                    <a:schemeClr val="bg1"/>
                  </a:solidFill>
                  <a:latin typeface="Myanmar Text" panose="020B0502040204020203" pitchFamily="34" charset="0"/>
                  <a:ea typeface="Segoe UI" panose="020B0502040204020203" pitchFamily="34" charset="0"/>
                  <a:cs typeface="Myanmar Text" panose="020B0502040204020203" pitchFamily="34" charset="0"/>
                </a:rPr>
                <a:t>Runs natively</a:t>
              </a:r>
            </a:p>
          </p:txBody>
        </p:sp>
      </p:grpSp>
      <p:sp>
        <p:nvSpPr>
          <p:cNvPr id="36" name="TextBox 35">
            <a:extLst>
              <a:ext uri="{FF2B5EF4-FFF2-40B4-BE49-F238E27FC236}">
                <a16:creationId xmlns:a16="http://schemas.microsoft.com/office/drawing/2014/main" id="{87ED4586-EF7C-460F-A385-DB5BBD6AFB03}"/>
              </a:ext>
            </a:extLst>
          </p:cNvPr>
          <p:cNvSpPr txBox="1"/>
          <p:nvPr/>
        </p:nvSpPr>
        <p:spPr>
          <a:xfrm>
            <a:off x="445002" y="2633659"/>
            <a:ext cx="567652" cy="307777"/>
          </a:xfrm>
          <a:prstGeom prst="rect">
            <a:avLst/>
          </a:prstGeom>
          <a:noFill/>
        </p:spPr>
        <p:txBody>
          <a:bodyPr wrap="square" rtlCol="0">
            <a:spAutoFit/>
          </a:bodyPr>
          <a:lstStyle/>
          <a:p>
            <a:pPr defTabSz="457200"/>
            <a:r>
              <a:rPr lang="en-US" sz="1400" kern="0">
                <a:solidFill>
                  <a:srgbClr val="505050"/>
                </a:solidFill>
                <a:latin typeface="Myanmar Text" panose="020B0502040204020203" pitchFamily="34" charset="0"/>
                <a:ea typeface="Segoe UI" panose="020B0502040204020203" pitchFamily="34" charset="0"/>
                <a:cs typeface="Myanmar Text" panose="020B0502040204020203" pitchFamily="34" charset="0"/>
              </a:rPr>
              <a:t>.NET</a:t>
            </a:r>
          </a:p>
        </p:txBody>
      </p:sp>
      <p:sp>
        <p:nvSpPr>
          <p:cNvPr id="37" name="TextBox 36">
            <a:extLst>
              <a:ext uri="{FF2B5EF4-FFF2-40B4-BE49-F238E27FC236}">
                <a16:creationId xmlns:a16="http://schemas.microsoft.com/office/drawing/2014/main" id="{06D4BBC4-5FF2-4C23-A8F3-FF346F17F1D8}"/>
              </a:ext>
            </a:extLst>
          </p:cNvPr>
          <p:cNvSpPr txBox="1"/>
          <p:nvPr/>
        </p:nvSpPr>
        <p:spPr>
          <a:xfrm>
            <a:off x="445002" y="3119032"/>
            <a:ext cx="477164" cy="307777"/>
          </a:xfrm>
          <a:prstGeom prst="rect">
            <a:avLst/>
          </a:prstGeom>
          <a:noFill/>
        </p:spPr>
        <p:txBody>
          <a:bodyPr wrap="square" rtlCol="0">
            <a:spAutoFit/>
          </a:bodyPr>
          <a:lstStyle/>
          <a:p>
            <a:pPr defTabSz="457200"/>
            <a:r>
              <a:rPr lang="en-US" sz="1400" kern="0">
                <a:solidFill>
                  <a:srgbClr val="505050"/>
                </a:solidFill>
                <a:latin typeface="Myanmar Text" panose="020B0502040204020203" pitchFamily="34" charset="0"/>
                <a:ea typeface="Segoe UI" panose="020B0502040204020203" pitchFamily="34" charset="0"/>
                <a:cs typeface="Myanmar Text" panose="020B0502040204020203" pitchFamily="34" charset="0"/>
              </a:rPr>
              <a:t>C#</a:t>
            </a:r>
          </a:p>
        </p:txBody>
      </p:sp>
      <p:sp>
        <p:nvSpPr>
          <p:cNvPr id="38" name="TextBox 37">
            <a:extLst>
              <a:ext uri="{FF2B5EF4-FFF2-40B4-BE49-F238E27FC236}">
                <a16:creationId xmlns:a16="http://schemas.microsoft.com/office/drawing/2014/main" id="{C2F6602E-5CC9-4791-A8C6-EAA6D4C8DE74}"/>
              </a:ext>
            </a:extLst>
          </p:cNvPr>
          <p:cNvSpPr txBox="1"/>
          <p:nvPr/>
        </p:nvSpPr>
        <p:spPr>
          <a:xfrm>
            <a:off x="445002" y="3604405"/>
            <a:ext cx="1050750" cy="307777"/>
          </a:xfrm>
          <a:prstGeom prst="rect">
            <a:avLst/>
          </a:prstGeom>
          <a:noFill/>
        </p:spPr>
        <p:txBody>
          <a:bodyPr wrap="square" rtlCol="0">
            <a:spAutoFit/>
          </a:bodyPr>
          <a:lstStyle/>
          <a:p>
            <a:pPr defTabSz="457200"/>
            <a:r>
              <a:rPr lang="en-US" sz="1400" kern="0">
                <a:solidFill>
                  <a:srgbClr val="505050"/>
                </a:solidFill>
                <a:latin typeface="Myanmar Text" panose="020B0502040204020203" pitchFamily="34" charset="0"/>
                <a:ea typeface="Segoe UI" panose="020B0502040204020203" pitchFamily="34" charset="0"/>
                <a:cs typeface="Myanmar Text" panose="020B0502040204020203" pitchFamily="34" charset="0"/>
              </a:rPr>
              <a:t>Bindings</a:t>
            </a:r>
          </a:p>
        </p:txBody>
      </p:sp>
    </p:spTree>
    <p:extLst>
      <p:ext uri="{BB962C8B-B14F-4D97-AF65-F5344CB8AC3E}">
        <p14:creationId xmlns:p14="http://schemas.microsoft.com/office/powerpoint/2010/main" val="21541726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EDCB318-5134-4983-BF30-065B544A8F36}"/>
              </a:ext>
            </a:extLst>
          </p:cNvPr>
          <p:cNvSpPr>
            <a:spLocks noGrp="1"/>
          </p:cNvSpPr>
          <p:nvPr>
            <p:ph type="body" sz="quarter" idx="4294967295"/>
          </p:nvPr>
        </p:nvSpPr>
        <p:spPr>
          <a:xfrm>
            <a:off x="4817918" y="2938665"/>
            <a:ext cx="2393373" cy="970280"/>
          </a:xfrm>
        </p:spPr>
        <p:txBody>
          <a:bodyPr>
            <a:normAutofit/>
          </a:bodyPr>
          <a:lstStyle/>
          <a:p>
            <a:r>
              <a:rPr lang="en-US" sz="6000" dirty="0">
                <a:solidFill>
                  <a:schemeClr val="bg1"/>
                </a:solidFill>
              </a:rPr>
              <a:t>DEMO</a:t>
            </a:r>
          </a:p>
        </p:txBody>
      </p:sp>
    </p:spTree>
    <p:extLst>
      <p:ext uri="{BB962C8B-B14F-4D97-AF65-F5344CB8AC3E}">
        <p14:creationId xmlns:p14="http://schemas.microsoft.com/office/powerpoint/2010/main" val="13226822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2721377-C167-4090-888E-8B3B877D2F07}"/>
              </a:ext>
            </a:extLst>
          </p:cNvPr>
          <p:cNvSpPr>
            <a:spLocks noGrp="1"/>
          </p:cNvSpPr>
          <p:nvPr>
            <p:ph type="title"/>
          </p:nvPr>
        </p:nvSpPr>
        <p:spPr/>
        <p:txBody>
          <a:bodyPr/>
          <a:lstStyle/>
          <a:p>
            <a:endParaRPr lang="en-US"/>
          </a:p>
        </p:txBody>
      </p:sp>
      <p:sp>
        <p:nvSpPr>
          <p:cNvPr id="5" name="Text Placeholder 4">
            <a:extLst>
              <a:ext uri="{FF2B5EF4-FFF2-40B4-BE49-F238E27FC236}">
                <a16:creationId xmlns:a16="http://schemas.microsoft.com/office/drawing/2014/main" id="{7ED6B36B-3ED8-4A3E-B589-4293362FE879}"/>
              </a:ext>
            </a:extLst>
          </p:cNvPr>
          <p:cNvSpPr>
            <a:spLocks noGrp="1"/>
          </p:cNvSpPr>
          <p:nvPr>
            <p:ph type="body" sz="quarter" idx="10"/>
          </p:nvPr>
        </p:nvSpPr>
        <p:spPr/>
        <p:txBody>
          <a:bodyPr>
            <a:normAutofit fontScale="92500" lnSpcReduction="10000"/>
          </a:bodyPr>
          <a:lstStyle/>
          <a:p>
            <a:r>
              <a:rPr lang="en-US" dirty="0"/>
              <a:t>_Codrina_</a:t>
            </a:r>
          </a:p>
        </p:txBody>
      </p:sp>
      <p:sp>
        <p:nvSpPr>
          <p:cNvPr id="6" name="Text Placeholder 5">
            <a:extLst>
              <a:ext uri="{FF2B5EF4-FFF2-40B4-BE49-F238E27FC236}">
                <a16:creationId xmlns:a16="http://schemas.microsoft.com/office/drawing/2014/main" id="{E0703B2D-75C4-479F-B27D-9C4CD585963E}"/>
              </a:ext>
            </a:extLst>
          </p:cNvPr>
          <p:cNvSpPr>
            <a:spLocks noGrp="1"/>
          </p:cNvSpPr>
          <p:nvPr>
            <p:ph type="body" sz="quarter" idx="11"/>
          </p:nvPr>
        </p:nvSpPr>
        <p:spPr/>
        <p:txBody>
          <a:bodyPr>
            <a:normAutofit fontScale="92500" lnSpcReduction="10000"/>
          </a:bodyPr>
          <a:lstStyle/>
          <a:p>
            <a:r>
              <a:rPr lang="en-US" dirty="0" err="1"/>
              <a:t>codrinamerigo</a:t>
            </a:r>
            <a:endParaRPr lang="en-US" dirty="0"/>
          </a:p>
        </p:txBody>
      </p:sp>
      <p:sp>
        <p:nvSpPr>
          <p:cNvPr id="7" name="Text Placeholder 6">
            <a:extLst>
              <a:ext uri="{FF2B5EF4-FFF2-40B4-BE49-F238E27FC236}">
                <a16:creationId xmlns:a16="http://schemas.microsoft.com/office/drawing/2014/main" id="{39521558-D274-44A1-9005-7C91C05F90B5}"/>
              </a:ext>
            </a:extLst>
          </p:cNvPr>
          <p:cNvSpPr>
            <a:spLocks noGrp="1"/>
          </p:cNvSpPr>
          <p:nvPr>
            <p:ph type="body" sz="quarter" idx="12"/>
          </p:nvPr>
        </p:nvSpPr>
        <p:spPr/>
        <p:txBody>
          <a:bodyPr>
            <a:normAutofit fontScale="92500" lnSpcReduction="10000"/>
          </a:bodyPr>
          <a:lstStyle/>
          <a:p>
            <a:r>
              <a:rPr lang="en-US" dirty="0" err="1"/>
              <a:t>codrinamerigo</a:t>
            </a:r>
            <a:endParaRPr lang="en-US" dirty="0"/>
          </a:p>
        </p:txBody>
      </p:sp>
      <p:sp>
        <p:nvSpPr>
          <p:cNvPr id="8" name="Text Placeholder 7">
            <a:extLst>
              <a:ext uri="{FF2B5EF4-FFF2-40B4-BE49-F238E27FC236}">
                <a16:creationId xmlns:a16="http://schemas.microsoft.com/office/drawing/2014/main" id="{56302D06-8D79-4F3C-B332-A350A00474AA}"/>
              </a:ext>
            </a:extLst>
          </p:cNvPr>
          <p:cNvSpPr>
            <a:spLocks noGrp="1"/>
          </p:cNvSpPr>
          <p:nvPr>
            <p:ph type="body" sz="quarter" idx="13"/>
          </p:nvPr>
        </p:nvSpPr>
        <p:spPr/>
        <p:txBody>
          <a:bodyPr/>
          <a:lstStyle/>
          <a:p>
            <a:r>
              <a:rPr lang="en-US" dirty="0"/>
              <a:t>Codrina Merigo</a:t>
            </a:r>
          </a:p>
        </p:txBody>
      </p:sp>
      <p:pic>
        <p:nvPicPr>
          <p:cNvPr id="3" name="Picture 2" descr="A picture containing person, person, wall&#10;&#10;Description automatically generated">
            <a:extLst>
              <a:ext uri="{FF2B5EF4-FFF2-40B4-BE49-F238E27FC236}">
                <a16:creationId xmlns:a16="http://schemas.microsoft.com/office/drawing/2014/main" id="{041A3F8A-40FD-4129-8DEA-8E8B8152E3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7250" y="2540736"/>
            <a:ext cx="2670175" cy="2667394"/>
          </a:xfrm>
          <a:prstGeom prst="rect">
            <a:avLst/>
          </a:prstGeom>
        </p:spPr>
      </p:pic>
    </p:spTree>
    <p:extLst>
      <p:ext uri="{BB962C8B-B14F-4D97-AF65-F5344CB8AC3E}">
        <p14:creationId xmlns:p14="http://schemas.microsoft.com/office/powerpoint/2010/main" val="7771910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15" name="TextBox 14">
            <a:extLst>
              <a:ext uri="{FF2B5EF4-FFF2-40B4-BE49-F238E27FC236}">
                <a16:creationId xmlns:a16="http://schemas.microsoft.com/office/drawing/2014/main" id="{4D97E923-4248-451F-8931-DECAF8B16AEA}"/>
              </a:ext>
            </a:extLst>
          </p:cNvPr>
          <p:cNvSpPr txBox="1"/>
          <p:nvPr/>
        </p:nvSpPr>
        <p:spPr>
          <a:xfrm>
            <a:off x="1265647" y="1553458"/>
            <a:ext cx="3227615" cy="461665"/>
          </a:xfrm>
          <a:prstGeom prst="rect">
            <a:avLst/>
          </a:prstGeom>
          <a:noFill/>
        </p:spPr>
        <p:txBody>
          <a:bodyPr wrap="square" rtlCol="0">
            <a:spAutoFit/>
          </a:bodyPr>
          <a:lstStyle/>
          <a:p>
            <a:r>
              <a:rPr lang="en-US" sz="2400" dirty="0" err="1">
                <a:cs typeface="Segoe UI" panose="020B0502040204020203" pitchFamily="34" charset="0"/>
              </a:rPr>
              <a:t>Xamarin.Essentials</a:t>
            </a:r>
            <a:endParaRPr lang="en-US" sz="2400" dirty="0">
              <a:cs typeface="Segoe UI" panose="020B0502040204020203" pitchFamily="34" charset="0"/>
            </a:endParaRPr>
          </a:p>
        </p:txBody>
      </p:sp>
      <p:sp>
        <p:nvSpPr>
          <p:cNvPr id="16" name="TextBox 15">
            <a:extLst>
              <a:ext uri="{FF2B5EF4-FFF2-40B4-BE49-F238E27FC236}">
                <a16:creationId xmlns:a16="http://schemas.microsoft.com/office/drawing/2014/main" id="{91574B1B-2BB5-41AE-8629-E892899F4ABD}"/>
              </a:ext>
            </a:extLst>
          </p:cNvPr>
          <p:cNvSpPr txBox="1"/>
          <p:nvPr/>
        </p:nvSpPr>
        <p:spPr>
          <a:xfrm>
            <a:off x="1260659" y="2804212"/>
            <a:ext cx="1425091" cy="461665"/>
          </a:xfrm>
          <a:prstGeom prst="rect">
            <a:avLst/>
          </a:prstGeom>
          <a:noFill/>
        </p:spPr>
        <p:txBody>
          <a:bodyPr wrap="square" rtlCol="0">
            <a:spAutoFit/>
          </a:bodyPr>
          <a:lstStyle/>
          <a:p>
            <a:r>
              <a:rPr lang="en-US" sz="2400" dirty="0">
                <a:cs typeface="Segoe UI" panose="020B0502040204020203" pitchFamily="34" charset="0"/>
              </a:rPr>
              <a:t>Shell</a:t>
            </a:r>
          </a:p>
        </p:txBody>
      </p:sp>
      <p:sp>
        <p:nvSpPr>
          <p:cNvPr id="17" name="Rectangle 16">
            <a:extLst>
              <a:ext uri="{FF2B5EF4-FFF2-40B4-BE49-F238E27FC236}">
                <a16:creationId xmlns:a16="http://schemas.microsoft.com/office/drawing/2014/main" id="{8903B5B2-CDC6-4D76-9D96-5E964AAA9BF8}"/>
              </a:ext>
            </a:extLst>
          </p:cNvPr>
          <p:cNvSpPr/>
          <p:nvPr/>
        </p:nvSpPr>
        <p:spPr>
          <a:xfrm>
            <a:off x="1260659" y="4025961"/>
            <a:ext cx="2927803" cy="461665"/>
          </a:xfrm>
          <a:prstGeom prst="rect">
            <a:avLst/>
          </a:prstGeom>
        </p:spPr>
        <p:txBody>
          <a:bodyPr wrap="square">
            <a:spAutoFit/>
          </a:bodyPr>
          <a:lstStyle/>
          <a:p>
            <a:r>
              <a:rPr lang="en-US" sz="2400" dirty="0">
                <a:cs typeface="Segoe UI" panose="020B0502040204020203" pitchFamily="34" charset="0"/>
              </a:rPr>
              <a:t>Platform-specifics</a:t>
            </a:r>
          </a:p>
        </p:txBody>
      </p:sp>
      <p:sp>
        <p:nvSpPr>
          <p:cNvPr id="18" name="Rectangle 17">
            <a:extLst>
              <a:ext uri="{FF2B5EF4-FFF2-40B4-BE49-F238E27FC236}">
                <a16:creationId xmlns:a16="http://schemas.microsoft.com/office/drawing/2014/main" id="{0A11A75B-7A55-4A85-ACCE-E89125B6D730}"/>
              </a:ext>
            </a:extLst>
          </p:cNvPr>
          <p:cNvSpPr/>
          <p:nvPr/>
        </p:nvSpPr>
        <p:spPr>
          <a:xfrm>
            <a:off x="1239925" y="5291862"/>
            <a:ext cx="2530525" cy="461665"/>
          </a:xfrm>
          <a:prstGeom prst="rect">
            <a:avLst/>
          </a:prstGeom>
        </p:spPr>
        <p:txBody>
          <a:bodyPr wrap="square">
            <a:spAutoFit/>
          </a:bodyPr>
          <a:lstStyle/>
          <a:p>
            <a:r>
              <a:rPr lang="en-US" sz="2400" dirty="0">
                <a:cs typeface="Segoe UI" panose="020B0502040204020203" pitchFamily="34" charset="0"/>
              </a:rPr>
              <a:t>Material Visual</a:t>
            </a:r>
          </a:p>
        </p:txBody>
      </p:sp>
      <p:pic>
        <p:nvPicPr>
          <p:cNvPr id="19" name="Picture 18">
            <a:extLst>
              <a:ext uri="{FF2B5EF4-FFF2-40B4-BE49-F238E27FC236}">
                <a16:creationId xmlns:a16="http://schemas.microsoft.com/office/drawing/2014/main" id="{4CBFC3C0-B9F8-42BD-9D90-176F0F1C9D6F}"/>
              </a:ext>
            </a:extLst>
          </p:cNvPr>
          <p:cNvPicPr>
            <a:picLocks noChangeAspect="1"/>
          </p:cNvPicPr>
          <p:nvPr/>
        </p:nvPicPr>
        <p:blipFill>
          <a:blip r:embed="rId3"/>
          <a:stretch>
            <a:fillRect/>
          </a:stretch>
        </p:blipFill>
        <p:spPr>
          <a:xfrm>
            <a:off x="549142" y="1450263"/>
            <a:ext cx="698500" cy="800100"/>
          </a:xfrm>
          <a:prstGeom prst="rect">
            <a:avLst/>
          </a:prstGeom>
        </p:spPr>
      </p:pic>
      <p:pic>
        <p:nvPicPr>
          <p:cNvPr id="20" name="Picture 19">
            <a:extLst>
              <a:ext uri="{FF2B5EF4-FFF2-40B4-BE49-F238E27FC236}">
                <a16:creationId xmlns:a16="http://schemas.microsoft.com/office/drawing/2014/main" id="{1DC992D3-5221-4108-A035-D5F984A8AA1E}"/>
              </a:ext>
            </a:extLst>
          </p:cNvPr>
          <p:cNvPicPr>
            <a:picLocks noChangeAspect="1"/>
          </p:cNvPicPr>
          <p:nvPr/>
        </p:nvPicPr>
        <p:blipFill>
          <a:blip r:embed="rId4"/>
          <a:stretch>
            <a:fillRect/>
          </a:stretch>
        </p:blipFill>
        <p:spPr>
          <a:xfrm>
            <a:off x="597931" y="5211851"/>
            <a:ext cx="621725" cy="628269"/>
          </a:xfrm>
          <a:prstGeom prst="rect">
            <a:avLst/>
          </a:prstGeom>
        </p:spPr>
      </p:pic>
      <p:pic>
        <p:nvPicPr>
          <p:cNvPr id="21" name="Picture 20">
            <a:extLst>
              <a:ext uri="{FF2B5EF4-FFF2-40B4-BE49-F238E27FC236}">
                <a16:creationId xmlns:a16="http://schemas.microsoft.com/office/drawing/2014/main" id="{A1E925E4-D18A-4D63-9FD7-63E1BEB65CED}"/>
              </a:ext>
            </a:extLst>
          </p:cNvPr>
          <p:cNvPicPr>
            <a:picLocks noChangeAspect="1"/>
          </p:cNvPicPr>
          <p:nvPr/>
        </p:nvPicPr>
        <p:blipFill>
          <a:blip r:embed="rId5"/>
          <a:stretch>
            <a:fillRect/>
          </a:stretch>
        </p:blipFill>
        <p:spPr>
          <a:xfrm>
            <a:off x="585908" y="2716104"/>
            <a:ext cx="621725" cy="597388"/>
          </a:xfrm>
          <a:prstGeom prst="rect">
            <a:avLst/>
          </a:prstGeom>
        </p:spPr>
      </p:pic>
      <p:pic>
        <p:nvPicPr>
          <p:cNvPr id="22" name="Picture 21">
            <a:extLst>
              <a:ext uri="{FF2B5EF4-FFF2-40B4-BE49-F238E27FC236}">
                <a16:creationId xmlns:a16="http://schemas.microsoft.com/office/drawing/2014/main" id="{D4F5AEC5-9073-43DA-97E1-97C2584A05C4}"/>
              </a:ext>
            </a:extLst>
          </p:cNvPr>
          <p:cNvPicPr>
            <a:picLocks noChangeAspect="1"/>
          </p:cNvPicPr>
          <p:nvPr/>
        </p:nvPicPr>
        <p:blipFill>
          <a:blip r:embed="rId6">
            <a:duotone>
              <a:schemeClr val="accent1">
                <a:shade val="45000"/>
                <a:satMod val="135000"/>
              </a:schemeClr>
              <a:prstClr val="white"/>
            </a:duotone>
            <a:extLst>
              <a:ext uri="{BEBA8EAE-BF5A-486C-A8C5-ECC9F3942E4B}">
                <a14:imgProps xmlns:a14="http://schemas.microsoft.com/office/drawing/2010/main">
                  <a14:imgLayer r:embed="rId7">
                    <a14:imgEffect>
                      <a14:saturation sat="0"/>
                    </a14:imgEffect>
                  </a14:imgLayer>
                </a14:imgProps>
              </a:ext>
            </a:extLst>
          </a:blip>
          <a:stretch>
            <a:fillRect/>
          </a:stretch>
        </p:blipFill>
        <p:spPr>
          <a:xfrm>
            <a:off x="585908" y="3963977"/>
            <a:ext cx="585487" cy="597388"/>
          </a:xfrm>
          <a:prstGeom prst="rect">
            <a:avLst/>
          </a:prstGeom>
        </p:spPr>
      </p:pic>
      <p:sp>
        <p:nvSpPr>
          <p:cNvPr id="5" name="Rectangle 4">
            <a:extLst>
              <a:ext uri="{FF2B5EF4-FFF2-40B4-BE49-F238E27FC236}">
                <a16:creationId xmlns:a16="http://schemas.microsoft.com/office/drawing/2014/main" id="{504A8012-00FA-4282-A8C6-48EA36404AF7}"/>
              </a:ext>
            </a:extLst>
          </p:cNvPr>
          <p:cNvSpPr/>
          <p:nvPr/>
        </p:nvSpPr>
        <p:spPr>
          <a:xfrm>
            <a:off x="549142" y="176964"/>
            <a:ext cx="9049555" cy="553998"/>
          </a:xfrm>
          <a:prstGeom prst="rect">
            <a:avLst/>
          </a:prstGeom>
        </p:spPr>
        <p:txBody>
          <a:bodyPr wrap="square">
            <a:spAutoFit/>
          </a:bodyPr>
          <a:lstStyle/>
          <a:p>
            <a:pPr lvl="0"/>
            <a:r>
              <a:rPr lang="en-US" sz="3000" dirty="0">
                <a:solidFill>
                  <a:schemeClr val="bg1"/>
                </a:solidFill>
                <a:latin typeface="Myanmar Text" panose="020B0502040204020203" pitchFamily="34" charset="0"/>
                <a:cs typeface="Myanmar Text" panose="020B0502040204020203" pitchFamily="34" charset="0"/>
              </a:rPr>
              <a:t>Xamarin.Forms additional resources</a:t>
            </a:r>
          </a:p>
        </p:txBody>
      </p:sp>
      <p:pic>
        <p:nvPicPr>
          <p:cNvPr id="14" name="Picture 13">
            <a:extLst>
              <a:ext uri="{FF2B5EF4-FFF2-40B4-BE49-F238E27FC236}">
                <a16:creationId xmlns:a16="http://schemas.microsoft.com/office/drawing/2014/main" id="{01C027BA-C7C9-4027-AF9D-04389805EB1E}"/>
              </a:ext>
            </a:extLst>
          </p:cNvPr>
          <p:cNvPicPr>
            <a:picLocks noChangeAspect="1"/>
          </p:cNvPicPr>
          <p:nvPr/>
        </p:nvPicPr>
        <p:blipFill>
          <a:blip r:embed="rId8"/>
          <a:stretch>
            <a:fillRect/>
          </a:stretch>
        </p:blipFill>
        <p:spPr>
          <a:xfrm>
            <a:off x="4924738" y="2004894"/>
            <a:ext cx="6564467" cy="3748633"/>
          </a:xfrm>
          <a:prstGeom prst="rect">
            <a:avLst/>
          </a:prstGeom>
        </p:spPr>
      </p:pic>
    </p:spTree>
    <p:extLst>
      <p:ext uri="{BB962C8B-B14F-4D97-AF65-F5344CB8AC3E}">
        <p14:creationId xmlns:p14="http://schemas.microsoft.com/office/powerpoint/2010/main" val="17948523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15" name="TextBox 14">
            <a:extLst>
              <a:ext uri="{FF2B5EF4-FFF2-40B4-BE49-F238E27FC236}">
                <a16:creationId xmlns:a16="http://schemas.microsoft.com/office/drawing/2014/main" id="{4D97E923-4248-451F-8931-DECAF8B16AEA}"/>
              </a:ext>
            </a:extLst>
          </p:cNvPr>
          <p:cNvSpPr txBox="1"/>
          <p:nvPr/>
        </p:nvSpPr>
        <p:spPr>
          <a:xfrm>
            <a:off x="1370512" y="1349064"/>
            <a:ext cx="7118680" cy="461665"/>
          </a:xfrm>
          <a:prstGeom prst="rect">
            <a:avLst/>
          </a:prstGeom>
          <a:noFill/>
        </p:spPr>
        <p:txBody>
          <a:bodyPr wrap="none" rtlCol="0">
            <a:spAutoFit/>
          </a:bodyPr>
          <a:lstStyle/>
          <a:p>
            <a:r>
              <a:rPr lang="en-US" sz="2400" b="1" dirty="0" err="1">
                <a:cs typeface="Segoe UI" panose="020B0502040204020203" pitchFamily="34" charset="0"/>
              </a:rPr>
              <a:t>Xamarin.Essentials</a:t>
            </a:r>
            <a:r>
              <a:rPr lang="en-US" sz="2400" b="1" dirty="0">
                <a:cs typeface="Segoe UI" panose="020B0502040204020203" pitchFamily="34" charset="0"/>
              </a:rPr>
              <a:t> </a:t>
            </a:r>
            <a:r>
              <a:rPr lang="en-US" sz="2400" dirty="0">
                <a:latin typeface="Segoe UI" panose="020B0502040204020203" pitchFamily="34" charset="0"/>
                <a:cs typeface="Segoe UI" panose="020B0502040204020203" pitchFamily="34" charset="0"/>
              </a:rPr>
              <a:t>- </a:t>
            </a:r>
            <a:r>
              <a:rPr lang="en-GB" sz="2400" dirty="0">
                <a:solidFill>
                  <a:schemeClr val="tx2"/>
                </a:solidFill>
              </a:rPr>
              <a:t>simplified access to native utilities</a:t>
            </a:r>
            <a:endParaRPr lang="en-US" sz="2400" dirty="0">
              <a:solidFill>
                <a:schemeClr val="tx2"/>
              </a:solidFill>
              <a:latin typeface="Segoe UI" panose="020B0502040204020203" pitchFamily="34" charset="0"/>
              <a:cs typeface="Segoe UI" panose="020B0502040204020203" pitchFamily="34" charset="0"/>
            </a:endParaRPr>
          </a:p>
        </p:txBody>
      </p:sp>
      <p:pic>
        <p:nvPicPr>
          <p:cNvPr id="19" name="Picture 18">
            <a:extLst>
              <a:ext uri="{FF2B5EF4-FFF2-40B4-BE49-F238E27FC236}">
                <a16:creationId xmlns:a16="http://schemas.microsoft.com/office/drawing/2014/main" id="{4CBFC3C0-B9F8-42BD-9D90-176F0F1C9D6F}"/>
              </a:ext>
            </a:extLst>
          </p:cNvPr>
          <p:cNvPicPr>
            <a:picLocks noChangeAspect="1"/>
          </p:cNvPicPr>
          <p:nvPr/>
        </p:nvPicPr>
        <p:blipFill>
          <a:blip r:embed="rId3"/>
          <a:stretch>
            <a:fillRect/>
          </a:stretch>
        </p:blipFill>
        <p:spPr>
          <a:xfrm>
            <a:off x="646290" y="1195235"/>
            <a:ext cx="698500" cy="800100"/>
          </a:xfrm>
          <a:prstGeom prst="rect">
            <a:avLst/>
          </a:prstGeom>
        </p:spPr>
      </p:pic>
      <p:sp>
        <p:nvSpPr>
          <p:cNvPr id="5" name="Rectangle 4">
            <a:extLst>
              <a:ext uri="{FF2B5EF4-FFF2-40B4-BE49-F238E27FC236}">
                <a16:creationId xmlns:a16="http://schemas.microsoft.com/office/drawing/2014/main" id="{504A8012-00FA-4282-A8C6-48EA36404AF7}"/>
              </a:ext>
            </a:extLst>
          </p:cNvPr>
          <p:cNvSpPr/>
          <p:nvPr/>
        </p:nvSpPr>
        <p:spPr>
          <a:xfrm>
            <a:off x="524590" y="242632"/>
            <a:ext cx="9049555" cy="553998"/>
          </a:xfrm>
          <a:prstGeom prst="rect">
            <a:avLst/>
          </a:prstGeom>
        </p:spPr>
        <p:txBody>
          <a:bodyPr wrap="square">
            <a:spAutoFit/>
          </a:bodyPr>
          <a:lstStyle/>
          <a:p>
            <a:pPr lvl="0"/>
            <a:r>
              <a:rPr lang="en-US" sz="3000" dirty="0">
                <a:solidFill>
                  <a:schemeClr val="bg1"/>
                </a:solidFill>
                <a:latin typeface="Myanmar Text" panose="020B0502040204020203" pitchFamily="34" charset="0"/>
                <a:cs typeface="Myanmar Text" panose="020B0502040204020203" pitchFamily="34" charset="0"/>
              </a:rPr>
              <a:t>Xamarin.Forms additional resources</a:t>
            </a:r>
          </a:p>
        </p:txBody>
      </p:sp>
      <p:sp>
        <p:nvSpPr>
          <p:cNvPr id="2" name="Rectangle 1">
            <a:extLst>
              <a:ext uri="{FF2B5EF4-FFF2-40B4-BE49-F238E27FC236}">
                <a16:creationId xmlns:a16="http://schemas.microsoft.com/office/drawing/2014/main" id="{E918C87C-BB18-451D-8B46-474AD472FC78}"/>
              </a:ext>
            </a:extLst>
          </p:cNvPr>
          <p:cNvSpPr/>
          <p:nvPr/>
        </p:nvSpPr>
        <p:spPr>
          <a:xfrm>
            <a:off x="581415" y="2607939"/>
            <a:ext cx="4822687" cy="2862322"/>
          </a:xfrm>
          <a:prstGeom prst="rect">
            <a:avLst/>
          </a:prstGeom>
        </p:spPr>
        <p:txBody>
          <a:bodyPr wrap="square">
            <a:spAutoFit/>
          </a:bodyPr>
          <a:lstStyle/>
          <a:p>
            <a:r>
              <a:rPr lang="en-US" sz="2000" dirty="0">
                <a:solidFill>
                  <a:schemeClr val="tx2"/>
                </a:solidFill>
              </a:rPr>
              <a:t>Android, iOS, and UWP offer unique operating system and platform APIs that developers have access to all in C# leveraging Xamarin. </a:t>
            </a:r>
            <a:r>
              <a:rPr lang="en-US" sz="2000" dirty="0" err="1"/>
              <a:t>Xamarin.Essentials</a:t>
            </a:r>
            <a:r>
              <a:rPr lang="en-US" sz="2000" dirty="0"/>
              <a:t> </a:t>
            </a:r>
            <a:r>
              <a:rPr lang="en-US" sz="2000" dirty="0">
                <a:solidFill>
                  <a:schemeClr val="tx2"/>
                </a:solidFill>
              </a:rPr>
              <a:t>provides a single cross-platform API that works with any Xamarin.Forms, Android, iOS, or UWP application that can be accessed from shared code no matter how the user interface is created.</a:t>
            </a:r>
          </a:p>
        </p:txBody>
      </p:sp>
      <p:pic>
        <p:nvPicPr>
          <p:cNvPr id="6" name="Picture 5">
            <a:extLst>
              <a:ext uri="{FF2B5EF4-FFF2-40B4-BE49-F238E27FC236}">
                <a16:creationId xmlns:a16="http://schemas.microsoft.com/office/drawing/2014/main" id="{AE619623-BA77-4FD9-953B-AC3548106ADE}"/>
              </a:ext>
            </a:extLst>
          </p:cNvPr>
          <p:cNvPicPr>
            <a:picLocks noChangeAspect="1"/>
          </p:cNvPicPr>
          <p:nvPr/>
        </p:nvPicPr>
        <p:blipFill>
          <a:blip r:embed="rId4">
            <a:duotone>
              <a:schemeClr val="accent2">
                <a:shade val="45000"/>
                <a:satMod val="135000"/>
              </a:schemeClr>
              <a:prstClr val="white"/>
            </a:duotone>
          </a:blip>
          <a:stretch>
            <a:fillRect/>
          </a:stretch>
        </p:blipFill>
        <p:spPr>
          <a:xfrm>
            <a:off x="5049368" y="1877151"/>
            <a:ext cx="6735375" cy="3910328"/>
          </a:xfrm>
          <a:prstGeom prst="rect">
            <a:avLst/>
          </a:prstGeom>
        </p:spPr>
      </p:pic>
    </p:spTree>
    <p:extLst>
      <p:ext uri="{BB962C8B-B14F-4D97-AF65-F5344CB8AC3E}">
        <p14:creationId xmlns:p14="http://schemas.microsoft.com/office/powerpoint/2010/main" val="6933556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16" name="TextBox 15">
            <a:extLst>
              <a:ext uri="{FF2B5EF4-FFF2-40B4-BE49-F238E27FC236}">
                <a16:creationId xmlns:a16="http://schemas.microsoft.com/office/drawing/2014/main" id="{91574B1B-2BB5-41AE-8629-E892899F4ABD}"/>
              </a:ext>
            </a:extLst>
          </p:cNvPr>
          <p:cNvSpPr txBox="1"/>
          <p:nvPr/>
        </p:nvSpPr>
        <p:spPr>
          <a:xfrm>
            <a:off x="1137593" y="1212850"/>
            <a:ext cx="14777001" cy="1138773"/>
          </a:xfrm>
          <a:prstGeom prst="rect">
            <a:avLst/>
          </a:prstGeom>
          <a:noFill/>
        </p:spPr>
        <p:txBody>
          <a:bodyPr wrap="square" rtlCol="0">
            <a:spAutoFit/>
          </a:bodyPr>
          <a:lstStyle/>
          <a:p>
            <a:r>
              <a:rPr lang="en-US" sz="2400" b="1" dirty="0">
                <a:cs typeface="Segoe UI" panose="020B0502040204020203" pitchFamily="34" charset="0"/>
              </a:rPr>
              <a:t>Shell</a:t>
            </a:r>
            <a:r>
              <a:rPr lang="en-US" sz="2000" dirty="0">
                <a:latin typeface="Segoe UI" panose="020B0502040204020203" pitchFamily="34" charset="0"/>
                <a:cs typeface="Segoe UI" panose="020B0502040204020203" pitchFamily="34" charset="0"/>
              </a:rPr>
              <a:t> </a:t>
            </a:r>
            <a:r>
              <a:rPr lang="en-US" sz="2000" dirty="0">
                <a:solidFill>
                  <a:schemeClr val="tx2"/>
                </a:solidFill>
                <a:latin typeface="Segoe UI" panose="020B0502040204020203" pitchFamily="34" charset="0"/>
                <a:cs typeface="Segoe UI" panose="020B0502040204020203" pitchFamily="34" charset="0"/>
              </a:rPr>
              <a:t>- </a:t>
            </a:r>
            <a:r>
              <a:rPr lang="en-US" sz="2000" dirty="0">
                <a:solidFill>
                  <a:schemeClr val="tx2"/>
                </a:solidFill>
                <a:cs typeface="Segoe UI" panose="020B0502040204020203" pitchFamily="34" charset="0"/>
              </a:rPr>
              <a:t>fundamental features: </a:t>
            </a:r>
            <a:r>
              <a:rPr lang="en-GB" sz="2000" dirty="0">
                <a:solidFill>
                  <a:schemeClr val="tx2"/>
                </a:solidFill>
              </a:rPr>
              <a:t>Common navigation experience, URI-based navigation </a:t>
            </a:r>
          </a:p>
          <a:p>
            <a:r>
              <a:rPr lang="en-GB" sz="2000" dirty="0" err="1">
                <a:solidFill>
                  <a:schemeClr val="tx2"/>
                </a:solidFill>
              </a:rPr>
              <a:t>scheme,Integrated</a:t>
            </a:r>
            <a:r>
              <a:rPr lang="en-GB" sz="2000" dirty="0">
                <a:solidFill>
                  <a:schemeClr val="tx2"/>
                </a:solidFill>
              </a:rPr>
              <a:t> search handler</a:t>
            </a:r>
          </a:p>
          <a:p>
            <a:endParaRPr lang="en-US" sz="2400" dirty="0">
              <a:latin typeface="Segoe UI" panose="020B0502040204020203" pitchFamily="34" charset="0"/>
              <a:cs typeface="Segoe UI" panose="020B0502040204020203" pitchFamily="34" charset="0"/>
            </a:endParaRPr>
          </a:p>
        </p:txBody>
      </p:sp>
      <p:pic>
        <p:nvPicPr>
          <p:cNvPr id="21" name="Picture 20">
            <a:extLst>
              <a:ext uri="{FF2B5EF4-FFF2-40B4-BE49-F238E27FC236}">
                <a16:creationId xmlns:a16="http://schemas.microsoft.com/office/drawing/2014/main" id="{A1E925E4-D18A-4D63-9FD7-63E1BEB65CED}"/>
              </a:ext>
            </a:extLst>
          </p:cNvPr>
          <p:cNvPicPr>
            <a:picLocks noChangeAspect="1"/>
          </p:cNvPicPr>
          <p:nvPr/>
        </p:nvPicPr>
        <p:blipFill>
          <a:blip r:embed="rId3"/>
          <a:stretch>
            <a:fillRect/>
          </a:stretch>
        </p:blipFill>
        <p:spPr>
          <a:xfrm>
            <a:off x="515867" y="1215141"/>
            <a:ext cx="621725" cy="597388"/>
          </a:xfrm>
          <a:prstGeom prst="rect">
            <a:avLst/>
          </a:prstGeom>
        </p:spPr>
      </p:pic>
      <p:sp>
        <p:nvSpPr>
          <p:cNvPr id="5" name="Rectangle 4">
            <a:extLst>
              <a:ext uri="{FF2B5EF4-FFF2-40B4-BE49-F238E27FC236}">
                <a16:creationId xmlns:a16="http://schemas.microsoft.com/office/drawing/2014/main" id="{504A8012-00FA-4282-A8C6-48EA36404AF7}"/>
              </a:ext>
            </a:extLst>
          </p:cNvPr>
          <p:cNvSpPr/>
          <p:nvPr/>
        </p:nvSpPr>
        <p:spPr>
          <a:xfrm>
            <a:off x="581415" y="276459"/>
            <a:ext cx="9049555" cy="553998"/>
          </a:xfrm>
          <a:prstGeom prst="rect">
            <a:avLst/>
          </a:prstGeom>
        </p:spPr>
        <p:txBody>
          <a:bodyPr wrap="square">
            <a:spAutoFit/>
          </a:bodyPr>
          <a:lstStyle/>
          <a:p>
            <a:pPr lvl="0"/>
            <a:r>
              <a:rPr lang="en-US" sz="3000" dirty="0">
                <a:solidFill>
                  <a:schemeClr val="bg1"/>
                </a:solidFill>
                <a:latin typeface="Myanmar Text" panose="020B0502040204020203" pitchFamily="34" charset="0"/>
                <a:cs typeface="Myanmar Text" panose="020B0502040204020203" pitchFamily="34" charset="0"/>
              </a:rPr>
              <a:t>Xamarin.Forms additional resources</a:t>
            </a:r>
          </a:p>
        </p:txBody>
      </p:sp>
      <p:sp>
        <p:nvSpPr>
          <p:cNvPr id="2" name="Rectangle 1">
            <a:extLst>
              <a:ext uri="{FF2B5EF4-FFF2-40B4-BE49-F238E27FC236}">
                <a16:creationId xmlns:a16="http://schemas.microsoft.com/office/drawing/2014/main" id="{F452E7F4-3FA5-41EB-9440-C1A8200FF874}"/>
              </a:ext>
            </a:extLst>
          </p:cNvPr>
          <p:cNvSpPr/>
          <p:nvPr/>
        </p:nvSpPr>
        <p:spPr>
          <a:xfrm>
            <a:off x="496856" y="2124094"/>
            <a:ext cx="7452852" cy="923330"/>
          </a:xfrm>
          <a:prstGeom prst="rect">
            <a:avLst/>
          </a:prstGeom>
        </p:spPr>
        <p:txBody>
          <a:bodyPr wrap="square">
            <a:spAutoFit/>
          </a:bodyPr>
          <a:lstStyle/>
          <a:p>
            <a:r>
              <a:rPr lang="en-US" dirty="0">
                <a:solidFill>
                  <a:schemeClr val="tx2"/>
                </a:solidFill>
              </a:rPr>
              <a:t>Shell provides an opinionated navigation experience, based on flyouts and tabs. The top level of navigation in a Shell application is either a flyout or a bottom tab bar, depending on the navigation requirements of the application. </a:t>
            </a:r>
          </a:p>
        </p:txBody>
      </p:sp>
      <p:pic>
        <p:nvPicPr>
          <p:cNvPr id="3" name="Picture 2">
            <a:extLst>
              <a:ext uri="{FF2B5EF4-FFF2-40B4-BE49-F238E27FC236}">
                <a16:creationId xmlns:a16="http://schemas.microsoft.com/office/drawing/2014/main" id="{34DEB13A-CD4E-4BCD-8E48-D195FD2D9AD4}"/>
              </a:ext>
            </a:extLst>
          </p:cNvPr>
          <p:cNvPicPr>
            <a:picLocks noChangeAspect="1"/>
          </p:cNvPicPr>
          <p:nvPr/>
        </p:nvPicPr>
        <p:blipFill>
          <a:blip r:embed="rId4"/>
          <a:stretch>
            <a:fillRect/>
          </a:stretch>
        </p:blipFill>
        <p:spPr>
          <a:xfrm>
            <a:off x="7949708" y="1898590"/>
            <a:ext cx="3567488" cy="3309545"/>
          </a:xfrm>
          <a:prstGeom prst="rect">
            <a:avLst/>
          </a:prstGeom>
        </p:spPr>
      </p:pic>
      <p:sp>
        <p:nvSpPr>
          <p:cNvPr id="4" name="Rectangle 3">
            <a:extLst>
              <a:ext uri="{FF2B5EF4-FFF2-40B4-BE49-F238E27FC236}">
                <a16:creationId xmlns:a16="http://schemas.microsoft.com/office/drawing/2014/main" id="{E02FDDE3-04A4-451F-A3DB-65DC58AC4569}"/>
              </a:ext>
            </a:extLst>
          </p:cNvPr>
          <p:cNvSpPr/>
          <p:nvPr/>
        </p:nvSpPr>
        <p:spPr>
          <a:xfrm>
            <a:off x="3804557" y="5460211"/>
            <a:ext cx="7731650" cy="707886"/>
          </a:xfrm>
          <a:prstGeom prst="rect">
            <a:avLst/>
          </a:prstGeom>
        </p:spPr>
        <p:txBody>
          <a:bodyPr wrap="square">
            <a:spAutoFit/>
          </a:bodyPr>
          <a:lstStyle/>
          <a:p>
            <a:r>
              <a:rPr lang="en-US" sz="2000" dirty="0">
                <a:solidFill>
                  <a:schemeClr val="tx2"/>
                </a:solidFill>
              </a:rPr>
              <a:t>Selecting a flyout item results in the bottom tab that represents the item being selected and displayed</a:t>
            </a:r>
          </a:p>
        </p:txBody>
      </p:sp>
      <p:pic>
        <p:nvPicPr>
          <p:cNvPr id="6" name="Picture 5">
            <a:extLst>
              <a:ext uri="{FF2B5EF4-FFF2-40B4-BE49-F238E27FC236}">
                <a16:creationId xmlns:a16="http://schemas.microsoft.com/office/drawing/2014/main" id="{968DC2A8-9E31-4A71-8720-84CC069F72ED}"/>
              </a:ext>
            </a:extLst>
          </p:cNvPr>
          <p:cNvPicPr>
            <a:picLocks noChangeAspect="1"/>
          </p:cNvPicPr>
          <p:nvPr/>
        </p:nvPicPr>
        <p:blipFill>
          <a:blip r:embed="rId5"/>
          <a:stretch>
            <a:fillRect/>
          </a:stretch>
        </p:blipFill>
        <p:spPr>
          <a:xfrm>
            <a:off x="581415" y="3358990"/>
            <a:ext cx="3003772" cy="2832455"/>
          </a:xfrm>
          <a:prstGeom prst="rect">
            <a:avLst/>
          </a:prstGeom>
        </p:spPr>
      </p:pic>
    </p:spTree>
    <p:extLst>
      <p:ext uri="{BB962C8B-B14F-4D97-AF65-F5344CB8AC3E}">
        <p14:creationId xmlns:p14="http://schemas.microsoft.com/office/powerpoint/2010/main" val="4330126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17" name="Rectangle 16">
            <a:extLst>
              <a:ext uri="{FF2B5EF4-FFF2-40B4-BE49-F238E27FC236}">
                <a16:creationId xmlns:a16="http://schemas.microsoft.com/office/drawing/2014/main" id="{8903B5B2-CDC6-4D76-9D96-5E964AAA9BF8}"/>
              </a:ext>
            </a:extLst>
          </p:cNvPr>
          <p:cNvSpPr/>
          <p:nvPr/>
        </p:nvSpPr>
        <p:spPr>
          <a:xfrm>
            <a:off x="1166901" y="1173731"/>
            <a:ext cx="10443683" cy="830997"/>
          </a:xfrm>
          <a:prstGeom prst="rect">
            <a:avLst/>
          </a:prstGeom>
        </p:spPr>
        <p:txBody>
          <a:bodyPr wrap="square">
            <a:spAutoFit/>
          </a:bodyPr>
          <a:lstStyle/>
          <a:p>
            <a:r>
              <a:rPr lang="en-US" sz="2400" b="1" dirty="0">
                <a:cs typeface="Segoe UI" panose="020B0502040204020203" pitchFamily="34" charset="0"/>
              </a:rPr>
              <a:t>Platform-specifics</a:t>
            </a:r>
            <a:r>
              <a:rPr lang="en-US" sz="2400" dirty="0">
                <a:cs typeface="Segoe UI" panose="020B0502040204020203" pitchFamily="34" charset="0"/>
              </a:rPr>
              <a:t> -</a:t>
            </a:r>
            <a:r>
              <a:rPr lang="en-US" sz="2400" dirty="0">
                <a:latin typeface="Segoe UI" panose="020B0502040204020203" pitchFamily="34" charset="0"/>
                <a:cs typeface="Segoe UI" panose="020B0502040204020203" pitchFamily="34" charset="0"/>
              </a:rPr>
              <a:t> </a:t>
            </a:r>
            <a:r>
              <a:rPr lang="en-GB" sz="2400" dirty="0">
                <a:solidFill>
                  <a:schemeClr val="tx2"/>
                </a:solidFill>
              </a:rPr>
              <a:t>utilize </a:t>
            </a:r>
            <a:r>
              <a:rPr lang="en-GB" sz="2400" dirty="0">
                <a:solidFill>
                  <a:schemeClr val="tx2"/>
                </a:solidFill>
                <a:latin typeface="Myanmar Text" panose="020B0502040204020203" pitchFamily="34" charset="0"/>
                <a:cs typeface="Myanmar Text" panose="020B0502040204020203" pitchFamily="34" charset="0"/>
              </a:rPr>
              <a:t>functionality</a:t>
            </a:r>
            <a:r>
              <a:rPr lang="en-GB" sz="2400" dirty="0">
                <a:solidFill>
                  <a:schemeClr val="tx2"/>
                </a:solidFill>
              </a:rPr>
              <a:t> that is only available on a specific platform without creating custom renderers or effects.</a:t>
            </a:r>
            <a:endParaRPr lang="en-US" sz="2400" dirty="0">
              <a:solidFill>
                <a:schemeClr val="tx2"/>
              </a:solidFill>
              <a:latin typeface="Segoe UI" panose="020B0502040204020203" pitchFamily="34" charset="0"/>
              <a:cs typeface="Segoe UI" panose="020B0502040204020203" pitchFamily="34" charset="0"/>
            </a:endParaRPr>
          </a:p>
        </p:txBody>
      </p:sp>
      <p:pic>
        <p:nvPicPr>
          <p:cNvPr id="22" name="Picture 21">
            <a:extLst>
              <a:ext uri="{FF2B5EF4-FFF2-40B4-BE49-F238E27FC236}">
                <a16:creationId xmlns:a16="http://schemas.microsoft.com/office/drawing/2014/main" id="{D4F5AEC5-9073-43DA-97E1-97C2584A05C4}"/>
              </a:ext>
            </a:extLst>
          </p:cNvPr>
          <p:cNvPicPr>
            <a:picLocks noChangeAspect="1"/>
          </p:cNvPicPr>
          <p:nvPr/>
        </p:nvPicPr>
        <p:blipFill>
          <a:blip r:embed="rId3">
            <a:duotone>
              <a:schemeClr val="accent2">
                <a:shade val="45000"/>
                <a:satMod val="135000"/>
              </a:schemeClr>
              <a:prstClr val="white"/>
            </a:duotone>
            <a:extLst>
              <a:ext uri="{BEBA8EAE-BF5A-486C-A8C5-ECC9F3942E4B}">
                <a14:imgProps xmlns:a14="http://schemas.microsoft.com/office/drawing/2010/main">
                  <a14:imgLayer r:embed="rId4">
                    <a14:imgEffect>
                      <a14:saturation sat="0"/>
                    </a14:imgEffect>
                  </a14:imgLayer>
                </a14:imgProps>
              </a:ext>
            </a:extLst>
          </a:blip>
          <a:stretch>
            <a:fillRect/>
          </a:stretch>
        </p:blipFill>
        <p:spPr>
          <a:xfrm>
            <a:off x="581415" y="1212850"/>
            <a:ext cx="585487" cy="597388"/>
          </a:xfrm>
          <a:prstGeom prst="rect">
            <a:avLst/>
          </a:prstGeom>
        </p:spPr>
      </p:pic>
      <p:sp>
        <p:nvSpPr>
          <p:cNvPr id="5" name="Rectangle 4">
            <a:extLst>
              <a:ext uri="{FF2B5EF4-FFF2-40B4-BE49-F238E27FC236}">
                <a16:creationId xmlns:a16="http://schemas.microsoft.com/office/drawing/2014/main" id="{504A8012-00FA-4282-A8C6-48EA36404AF7}"/>
              </a:ext>
            </a:extLst>
          </p:cNvPr>
          <p:cNvSpPr/>
          <p:nvPr/>
        </p:nvSpPr>
        <p:spPr>
          <a:xfrm>
            <a:off x="581415" y="276459"/>
            <a:ext cx="9049555" cy="553998"/>
          </a:xfrm>
          <a:prstGeom prst="rect">
            <a:avLst/>
          </a:prstGeom>
        </p:spPr>
        <p:txBody>
          <a:bodyPr wrap="square">
            <a:spAutoFit/>
          </a:bodyPr>
          <a:lstStyle/>
          <a:p>
            <a:pPr lvl="0"/>
            <a:r>
              <a:rPr lang="en-US" sz="3000" dirty="0">
                <a:solidFill>
                  <a:schemeClr val="bg1"/>
                </a:solidFill>
                <a:latin typeface="Myanmar Text" panose="020B0502040204020203" pitchFamily="34" charset="0"/>
                <a:cs typeface="Myanmar Text" panose="020B0502040204020203" pitchFamily="34" charset="0"/>
              </a:rPr>
              <a:t>Xamarin.Forms additional resources</a:t>
            </a:r>
          </a:p>
        </p:txBody>
      </p:sp>
      <p:sp>
        <p:nvSpPr>
          <p:cNvPr id="2" name="Rectangle 1">
            <a:extLst>
              <a:ext uri="{FF2B5EF4-FFF2-40B4-BE49-F238E27FC236}">
                <a16:creationId xmlns:a16="http://schemas.microsoft.com/office/drawing/2014/main" id="{76D73464-3B2F-4619-88D1-D422EDB04D46}"/>
              </a:ext>
            </a:extLst>
          </p:cNvPr>
          <p:cNvSpPr/>
          <p:nvPr/>
        </p:nvSpPr>
        <p:spPr>
          <a:xfrm>
            <a:off x="581415" y="2332935"/>
            <a:ext cx="10115485" cy="707886"/>
          </a:xfrm>
          <a:prstGeom prst="rect">
            <a:avLst/>
          </a:prstGeom>
        </p:spPr>
        <p:txBody>
          <a:bodyPr wrap="square">
            <a:spAutoFit/>
          </a:bodyPr>
          <a:lstStyle/>
          <a:p>
            <a:r>
              <a:rPr lang="en-US" sz="2000" dirty="0">
                <a:solidFill>
                  <a:schemeClr val="tx2"/>
                </a:solidFill>
                <a:latin typeface="Myanmar Text" panose="020B0502040204020203" pitchFamily="34" charset="0"/>
                <a:cs typeface="Myanmar Text" panose="020B0502040204020203" pitchFamily="34" charset="0"/>
              </a:rPr>
              <a:t>Platform specifics allow you to </a:t>
            </a:r>
            <a:r>
              <a:rPr lang="en-US" sz="2000" b="1" dirty="0">
                <a:latin typeface="Myanmar Text" panose="020B0502040204020203" pitchFamily="34" charset="0"/>
                <a:cs typeface="Myanmar Text" panose="020B0502040204020203" pitchFamily="34" charset="0"/>
              </a:rPr>
              <a:t>enhance a control</a:t>
            </a:r>
            <a:r>
              <a:rPr lang="en-US" sz="2000" b="1" dirty="0">
                <a:solidFill>
                  <a:schemeClr val="tx2"/>
                </a:solidFill>
                <a:latin typeface="Myanmar Text" panose="020B0502040204020203" pitchFamily="34" charset="0"/>
                <a:cs typeface="Myanmar Text" panose="020B0502040204020203" pitchFamily="34" charset="0"/>
              </a:rPr>
              <a:t> </a:t>
            </a:r>
            <a:r>
              <a:rPr lang="en-US" sz="2000" dirty="0">
                <a:solidFill>
                  <a:schemeClr val="tx2"/>
                </a:solidFill>
                <a:latin typeface="Myanmar Text" panose="020B0502040204020203" pitchFamily="34" charset="0"/>
                <a:cs typeface="Myanmar Text" panose="020B0502040204020203" pitchFamily="34" charset="0"/>
              </a:rPr>
              <a:t>in Xamarin Forms on a particular platform.</a:t>
            </a:r>
          </a:p>
        </p:txBody>
      </p:sp>
      <p:sp>
        <p:nvSpPr>
          <p:cNvPr id="3" name="Rectangle 2">
            <a:extLst>
              <a:ext uri="{FF2B5EF4-FFF2-40B4-BE49-F238E27FC236}">
                <a16:creationId xmlns:a16="http://schemas.microsoft.com/office/drawing/2014/main" id="{DC6E52C7-6268-44CC-BC14-6570DE8D117B}"/>
              </a:ext>
            </a:extLst>
          </p:cNvPr>
          <p:cNvSpPr/>
          <p:nvPr/>
        </p:nvSpPr>
        <p:spPr>
          <a:xfrm>
            <a:off x="581415" y="3817180"/>
            <a:ext cx="4927287" cy="1938992"/>
          </a:xfrm>
          <a:prstGeom prst="rect">
            <a:avLst/>
          </a:prstGeom>
        </p:spPr>
        <p:txBody>
          <a:bodyPr wrap="square">
            <a:spAutoFit/>
          </a:bodyPr>
          <a:lstStyle/>
          <a:p>
            <a:r>
              <a:rPr lang="en-US" sz="2000" dirty="0">
                <a:solidFill>
                  <a:schemeClr val="tx2"/>
                </a:solidFill>
                <a:latin typeface="Myanmar Text" panose="020B0502040204020203" pitchFamily="34" charset="0"/>
                <a:cs typeface="Myanmar Text" panose="020B0502040204020203" pitchFamily="34" charset="0"/>
              </a:rPr>
              <a:t>Different Platform specifics are available for both Android and iOS that can vary from Visual elements, to specified keyboard or custom navigation modes.</a:t>
            </a:r>
          </a:p>
          <a:p>
            <a:r>
              <a:rPr lang="en-US" sz="2000" dirty="0">
                <a:solidFill>
                  <a:schemeClr val="tx2"/>
                </a:solidFill>
                <a:latin typeface="Myanmar Text" panose="020B0502040204020203" pitchFamily="34" charset="0"/>
                <a:cs typeface="Myanmar Text" panose="020B0502040204020203" pitchFamily="34" charset="0"/>
              </a:rPr>
              <a:t>Usually used for </a:t>
            </a:r>
            <a:r>
              <a:rPr lang="en-US" sz="2000" dirty="0">
                <a:latin typeface="Myanmar Text" panose="020B0502040204020203" pitchFamily="34" charset="0"/>
                <a:cs typeface="Myanmar Text" panose="020B0502040204020203" pitchFamily="34" charset="0"/>
              </a:rPr>
              <a:t>fine-tuning the User Interface.</a:t>
            </a:r>
          </a:p>
        </p:txBody>
      </p:sp>
      <p:pic>
        <p:nvPicPr>
          <p:cNvPr id="4" name="Picture 3">
            <a:extLst>
              <a:ext uri="{FF2B5EF4-FFF2-40B4-BE49-F238E27FC236}">
                <a16:creationId xmlns:a16="http://schemas.microsoft.com/office/drawing/2014/main" id="{AECE91FA-81EB-4133-BE1B-FE89176E16ED}"/>
              </a:ext>
            </a:extLst>
          </p:cNvPr>
          <p:cNvPicPr>
            <a:picLocks noChangeAspect="1"/>
          </p:cNvPicPr>
          <p:nvPr/>
        </p:nvPicPr>
        <p:blipFill>
          <a:blip r:embed="rId5"/>
          <a:stretch>
            <a:fillRect/>
          </a:stretch>
        </p:blipFill>
        <p:spPr>
          <a:xfrm>
            <a:off x="5809452" y="3350723"/>
            <a:ext cx="5538790" cy="2819952"/>
          </a:xfrm>
          <a:prstGeom prst="rect">
            <a:avLst/>
          </a:prstGeom>
        </p:spPr>
      </p:pic>
    </p:spTree>
    <p:extLst>
      <p:ext uri="{BB962C8B-B14F-4D97-AF65-F5344CB8AC3E}">
        <p14:creationId xmlns:p14="http://schemas.microsoft.com/office/powerpoint/2010/main" val="3679543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18" name="Rectangle 17">
            <a:extLst>
              <a:ext uri="{FF2B5EF4-FFF2-40B4-BE49-F238E27FC236}">
                <a16:creationId xmlns:a16="http://schemas.microsoft.com/office/drawing/2014/main" id="{0A11A75B-7A55-4A85-ACCE-E89125B6D730}"/>
              </a:ext>
            </a:extLst>
          </p:cNvPr>
          <p:cNvSpPr/>
          <p:nvPr/>
        </p:nvSpPr>
        <p:spPr>
          <a:xfrm>
            <a:off x="1203140" y="1212850"/>
            <a:ext cx="9493760" cy="2554545"/>
          </a:xfrm>
          <a:prstGeom prst="rect">
            <a:avLst/>
          </a:prstGeom>
        </p:spPr>
        <p:txBody>
          <a:bodyPr wrap="square">
            <a:spAutoFit/>
          </a:bodyPr>
          <a:lstStyle/>
          <a:p>
            <a:r>
              <a:rPr lang="en-US" sz="2400" b="1" dirty="0">
                <a:cs typeface="Segoe UI" panose="020B0502040204020203" pitchFamily="34" charset="0"/>
              </a:rPr>
              <a:t>Material Visual </a:t>
            </a:r>
            <a:r>
              <a:rPr lang="en-US" sz="2400" b="1" dirty="0">
                <a:latin typeface="Segoe UI" panose="020B0502040204020203" pitchFamily="34" charset="0"/>
                <a:cs typeface="Segoe UI" panose="020B0502040204020203" pitchFamily="34" charset="0"/>
              </a:rPr>
              <a:t>- </a:t>
            </a:r>
            <a:r>
              <a:rPr lang="en-US" sz="2400" dirty="0">
                <a:solidFill>
                  <a:schemeClr val="tx2"/>
                </a:solidFill>
                <a:cs typeface="Segoe UI" panose="020B0502040204020203" pitchFamily="34" charset="0"/>
              </a:rPr>
              <a:t>apply Material Design(</a:t>
            </a:r>
            <a:r>
              <a:rPr lang="en-US" sz="2400" dirty="0">
                <a:solidFill>
                  <a:schemeClr val="tx2"/>
                </a:solidFill>
              </a:rPr>
              <a:t>opinionated design system created by Google)</a:t>
            </a:r>
            <a:r>
              <a:rPr lang="en-US" sz="2400" dirty="0">
                <a:solidFill>
                  <a:schemeClr val="tx2"/>
                </a:solidFill>
                <a:cs typeface="Segoe UI" panose="020B0502040204020203" pitchFamily="34" charset="0"/>
              </a:rPr>
              <a:t> rules easily in order to have a consistent look and feel across iOS and Android.</a:t>
            </a:r>
          </a:p>
          <a:p>
            <a:endParaRPr lang="en-US" sz="2400" dirty="0">
              <a:solidFill>
                <a:schemeClr val="tx2"/>
              </a:solidFill>
              <a:latin typeface="Segoe UI" panose="020B0502040204020203" pitchFamily="34" charset="0"/>
              <a:cs typeface="Segoe UI" panose="020B0502040204020203" pitchFamily="34" charset="0"/>
            </a:endParaRPr>
          </a:p>
          <a:p>
            <a:r>
              <a:rPr lang="en-US" dirty="0">
                <a:solidFill>
                  <a:schemeClr val="tx2"/>
                </a:solidFill>
                <a:latin typeface="Myanmar Text" panose="020B0502040204020203" pitchFamily="34" charset="0"/>
                <a:cs typeface="Myanmar Text" panose="020B0502040204020203" pitchFamily="34" charset="0"/>
              </a:rPr>
              <a:t>When Material Visual is enabled, supported views adopt the same design cross-platform, creating a unified look and feel.</a:t>
            </a:r>
          </a:p>
          <a:p>
            <a:endParaRPr lang="en-US" sz="2400" dirty="0">
              <a:latin typeface="Segoe UI" panose="020B0502040204020203" pitchFamily="34" charset="0"/>
              <a:cs typeface="Segoe UI" panose="020B0502040204020203" pitchFamily="34" charset="0"/>
            </a:endParaRPr>
          </a:p>
        </p:txBody>
      </p:sp>
      <p:pic>
        <p:nvPicPr>
          <p:cNvPr id="20" name="Picture 19">
            <a:extLst>
              <a:ext uri="{FF2B5EF4-FFF2-40B4-BE49-F238E27FC236}">
                <a16:creationId xmlns:a16="http://schemas.microsoft.com/office/drawing/2014/main" id="{1DC992D3-5221-4108-A035-D5F984A8AA1E}"/>
              </a:ext>
            </a:extLst>
          </p:cNvPr>
          <p:cNvPicPr>
            <a:picLocks noChangeAspect="1"/>
          </p:cNvPicPr>
          <p:nvPr/>
        </p:nvPicPr>
        <p:blipFill>
          <a:blip r:embed="rId3"/>
          <a:stretch>
            <a:fillRect/>
          </a:stretch>
        </p:blipFill>
        <p:spPr>
          <a:xfrm>
            <a:off x="581415" y="1212850"/>
            <a:ext cx="621725" cy="628269"/>
          </a:xfrm>
          <a:prstGeom prst="rect">
            <a:avLst/>
          </a:prstGeom>
        </p:spPr>
      </p:pic>
      <p:sp>
        <p:nvSpPr>
          <p:cNvPr id="5" name="Rectangle 4">
            <a:extLst>
              <a:ext uri="{FF2B5EF4-FFF2-40B4-BE49-F238E27FC236}">
                <a16:creationId xmlns:a16="http://schemas.microsoft.com/office/drawing/2014/main" id="{504A8012-00FA-4282-A8C6-48EA36404AF7}"/>
              </a:ext>
            </a:extLst>
          </p:cNvPr>
          <p:cNvSpPr/>
          <p:nvPr/>
        </p:nvSpPr>
        <p:spPr>
          <a:xfrm>
            <a:off x="581415" y="276459"/>
            <a:ext cx="9049555" cy="553998"/>
          </a:xfrm>
          <a:prstGeom prst="rect">
            <a:avLst/>
          </a:prstGeom>
        </p:spPr>
        <p:txBody>
          <a:bodyPr wrap="square">
            <a:spAutoFit/>
          </a:bodyPr>
          <a:lstStyle/>
          <a:p>
            <a:pPr lvl="0"/>
            <a:r>
              <a:rPr lang="en-US" sz="3000" dirty="0">
                <a:latin typeface="Myanmar Text" panose="020B0502040204020203" pitchFamily="34" charset="0"/>
                <a:cs typeface="Myanmar Text" panose="020B0502040204020203" pitchFamily="34" charset="0"/>
              </a:rPr>
              <a:t>Xamarin.Forms additional resources</a:t>
            </a:r>
          </a:p>
        </p:txBody>
      </p:sp>
      <p:pic>
        <p:nvPicPr>
          <p:cNvPr id="2" name="Picture 1">
            <a:extLst>
              <a:ext uri="{FF2B5EF4-FFF2-40B4-BE49-F238E27FC236}">
                <a16:creationId xmlns:a16="http://schemas.microsoft.com/office/drawing/2014/main" id="{45FD121F-191A-4959-818F-D94EFC5906FD}"/>
              </a:ext>
            </a:extLst>
          </p:cNvPr>
          <p:cNvPicPr>
            <a:picLocks noChangeAspect="1"/>
          </p:cNvPicPr>
          <p:nvPr/>
        </p:nvPicPr>
        <p:blipFill>
          <a:blip r:embed="rId4"/>
          <a:stretch>
            <a:fillRect/>
          </a:stretch>
        </p:blipFill>
        <p:spPr>
          <a:xfrm>
            <a:off x="6636544" y="3350022"/>
            <a:ext cx="4974040" cy="2891884"/>
          </a:xfrm>
          <a:prstGeom prst="rect">
            <a:avLst/>
          </a:prstGeom>
        </p:spPr>
      </p:pic>
      <p:sp>
        <p:nvSpPr>
          <p:cNvPr id="3" name="TextBox 2">
            <a:extLst>
              <a:ext uri="{FF2B5EF4-FFF2-40B4-BE49-F238E27FC236}">
                <a16:creationId xmlns:a16="http://schemas.microsoft.com/office/drawing/2014/main" id="{E721A7A6-CE16-4622-809F-E73235DDC29C}"/>
              </a:ext>
            </a:extLst>
          </p:cNvPr>
          <p:cNvSpPr txBox="1"/>
          <p:nvPr/>
        </p:nvSpPr>
        <p:spPr>
          <a:xfrm>
            <a:off x="581415" y="4149788"/>
            <a:ext cx="5514585" cy="1015663"/>
          </a:xfrm>
          <a:prstGeom prst="rect">
            <a:avLst/>
          </a:prstGeom>
          <a:noFill/>
        </p:spPr>
        <p:txBody>
          <a:bodyPr wrap="square" rtlCol="0">
            <a:spAutoFit/>
          </a:bodyPr>
          <a:lstStyle/>
          <a:p>
            <a:r>
              <a:rPr lang="en-US" sz="2000" dirty="0">
                <a:solidFill>
                  <a:schemeClr val="tx2"/>
                </a:solidFill>
              </a:rPr>
              <a:t>Also re-usable UI components from top component vendors like </a:t>
            </a:r>
            <a:r>
              <a:rPr lang="en-US" sz="2000" dirty="0" err="1">
                <a:hlinkClick r:id="rId5">
                  <a:extLst>
                    <a:ext uri="{A12FA001-AC4F-418D-AE19-62706E023703}">
                      <ahyp:hlinkClr xmlns:ahyp="http://schemas.microsoft.com/office/drawing/2018/hyperlinkcolor" val="tx"/>
                    </a:ext>
                  </a:extLst>
                </a:hlinkClick>
              </a:rPr>
              <a:t>Syncfusion</a:t>
            </a:r>
            <a:r>
              <a:rPr lang="en-US" sz="2000" dirty="0"/>
              <a:t>, </a:t>
            </a:r>
            <a:r>
              <a:rPr lang="en-US" sz="2000" dirty="0">
                <a:hlinkClick r:id="rId6">
                  <a:extLst>
                    <a:ext uri="{A12FA001-AC4F-418D-AE19-62706E023703}">
                      <ahyp:hlinkClr xmlns:ahyp="http://schemas.microsoft.com/office/drawing/2018/hyperlinkcolor" val="tx"/>
                    </a:ext>
                  </a:extLst>
                </a:hlinkClick>
              </a:rPr>
              <a:t>DevExpress</a:t>
            </a:r>
            <a:r>
              <a:rPr lang="en-US" sz="2000" dirty="0"/>
              <a:t>, </a:t>
            </a:r>
            <a:r>
              <a:rPr lang="en-US" sz="2000" dirty="0">
                <a:hlinkClick r:id="rId7">
                  <a:extLst>
                    <a:ext uri="{A12FA001-AC4F-418D-AE19-62706E023703}">
                      <ahyp:hlinkClr xmlns:ahyp="http://schemas.microsoft.com/office/drawing/2018/hyperlinkcolor" val="tx"/>
                    </a:ext>
                  </a:extLst>
                </a:hlinkClick>
              </a:rPr>
              <a:t>UX Divers</a:t>
            </a:r>
            <a:r>
              <a:rPr lang="en-US" sz="2000" dirty="0"/>
              <a:t>, </a:t>
            </a:r>
            <a:r>
              <a:rPr lang="en-US" sz="2000" dirty="0" err="1">
                <a:hlinkClick r:id="rId8">
                  <a:extLst>
                    <a:ext uri="{A12FA001-AC4F-418D-AE19-62706E023703}">
                      <ahyp:hlinkClr xmlns:ahyp="http://schemas.microsoft.com/office/drawing/2018/hyperlinkcolor" val="tx"/>
                    </a:ext>
                  </a:extLst>
                </a:hlinkClick>
              </a:rPr>
              <a:t>GrapeCity</a:t>
            </a:r>
            <a:r>
              <a:rPr lang="en-US" sz="2000" dirty="0"/>
              <a:t>, </a:t>
            </a:r>
            <a:r>
              <a:rPr lang="en-US" sz="2000" dirty="0">
                <a:hlinkClick r:id="rId9">
                  <a:extLst>
                    <a:ext uri="{A12FA001-AC4F-418D-AE19-62706E023703}">
                      <ahyp:hlinkClr xmlns:ahyp="http://schemas.microsoft.com/office/drawing/2018/hyperlinkcolor" val="tx"/>
                    </a:ext>
                  </a:extLst>
                </a:hlinkClick>
              </a:rPr>
              <a:t>Telerik</a:t>
            </a:r>
            <a:r>
              <a:rPr lang="en-US" sz="2000" dirty="0"/>
              <a:t>, </a:t>
            </a:r>
            <a:r>
              <a:rPr lang="en-US" sz="2000" dirty="0">
                <a:solidFill>
                  <a:schemeClr val="tx2"/>
                </a:solidFill>
              </a:rPr>
              <a:t>and others.</a:t>
            </a:r>
          </a:p>
        </p:txBody>
      </p:sp>
    </p:spTree>
    <p:extLst>
      <p:ext uri="{BB962C8B-B14F-4D97-AF65-F5344CB8AC3E}">
        <p14:creationId xmlns:p14="http://schemas.microsoft.com/office/powerpoint/2010/main" val="30237125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11" name="Rectangle 10">
            <a:extLst>
              <a:ext uri="{FF2B5EF4-FFF2-40B4-BE49-F238E27FC236}">
                <a16:creationId xmlns:a16="http://schemas.microsoft.com/office/drawing/2014/main" id="{93B25EE7-6D30-45BD-861F-7A805AC067C6}"/>
              </a:ext>
            </a:extLst>
          </p:cNvPr>
          <p:cNvSpPr/>
          <p:nvPr/>
        </p:nvSpPr>
        <p:spPr>
          <a:xfrm>
            <a:off x="581415" y="276459"/>
            <a:ext cx="9049555" cy="553998"/>
          </a:xfrm>
          <a:prstGeom prst="rect">
            <a:avLst/>
          </a:prstGeom>
        </p:spPr>
        <p:txBody>
          <a:bodyPr wrap="square">
            <a:spAutoFit/>
          </a:bodyPr>
          <a:lstStyle/>
          <a:p>
            <a:pPr lvl="0"/>
            <a:r>
              <a:rPr lang="en-US" sz="3000" dirty="0">
                <a:solidFill>
                  <a:schemeClr val="bg1"/>
                </a:solidFill>
                <a:latin typeface="Myanmar Text" panose="020B0502040204020203" pitchFamily="34" charset="0"/>
                <a:cs typeface="Myanmar Text" panose="020B0502040204020203" pitchFamily="34" charset="0"/>
              </a:rPr>
              <a:t>Testing</a:t>
            </a:r>
          </a:p>
        </p:txBody>
      </p:sp>
      <p:pic>
        <p:nvPicPr>
          <p:cNvPr id="12" name="Picture 11">
            <a:extLst>
              <a:ext uri="{FF2B5EF4-FFF2-40B4-BE49-F238E27FC236}">
                <a16:creationId xmlns:a16="http://schemas.microsoft.com/office/drawing/2014/main" id="{34B1B7CE-3ADF-498C-A842-A330F5E40BA7}"/>
              </a:ext>
            </a:extLst>
          </p:cNvPr>
          <p:cNvPicPr>
            <a:picLocks noChangeAspect="1"/>
          </p:cNvPicPr>
          <p:nvPr/>
        </p:nvPicPr>
        <p:blipFill>
          <a:blip r:embed="rId3">
            <a:clrChange>
              <a:clrFrom>
                <a:srgbClr val="F8F8F8"/>
              </a:clrFrom>
              <a:clrTo>
                <a:srgbClr val="F8F8F8">
                  <a:alpha val="0"/>
                </a:srgbClr>
              </a:clrTo>
            </a:clrChange>
          </a:blip>
          <a:stretch>
            <a:fillRect/>
          </a:stretch>
        </p:blipFill>
        <p:spPr>
          <a:xfrm>
            <a:off x="965382" y="1162397"/>
            <a:ext cx="1054701" cy="1356044"/>
          </a:xfrm>
          <a:prstGeom prst="rect">
            <a:avLst/>
          </a:prstGeom>
        </p:spPr>
      </p:pic>
      <p:sp>
        <p:nvSpPr>
          <p:cNvPr id="13" name="TextBox 12">
            <a:extLst>
              <a:ext uri="{FF2B5EF4-FFF2-40B4-BE49-F238E27FC236}">
                <a16:creationId xmlns:a16="http://schemas.microsoft.com/office/drawing/2014/main" id="{437042C0-B29D-492D-822E-CCDC4F308DE1}"/>
              </a:ext>
            </a:extLst>
          </p:cNvPr>
          <p:cNvSpPr txBox="1"/>
          <p:nvPr/>
        </p:nvSpPr>
        <p:spPr>
          <a:xfrm>
            <a:off x="1837308" y="1391160"/>
            <a:ext cx="1608497" cy="837152"/>
          </a:xfrm>
          <a:prstGeom prst="rect">
            <a:avLst/>
          </a:prstGeom>
          <a:noFill/>
        </p:spPr>
        <p:txBody>
          <a:bodyPr wrap="square" lIns="243840" tIns="195072" rIns="243840" bIns="195072" rtlCol="0">
            <a:spAutoFit/>
          </a:bodyPr>
          <a:lstStyle/>
          <a:p>
            <a:pPr>
              <a:lnSpc>
                <a:spcPct val="90000"/>
              </a:lnSpc>
              <a:spcAft>
                <a:spcPts val="800"/>
              </a:spcAft>
            </a:pPr>
            <a:r>
              <a:rPr lang="en-US" sz="3200" dirty="0" err="1">
                <a:gradFill>
                  <a:gsLst>
                    <a:gs pos="2917">
                      <a:schemeClr val="tx1"/>
                    </a:gs>
                    <a:gs pos="30000">
                      <a:schemeClr val="tx1"/>
                    </a:gs>
                  </a:gsLst>
                  <a:lin ang="5400000" scaled="0"/>
                </a:gradFill>
              </a:rPr>
              <a:t>nUnit</a:t>
            </a:r>
            <a:endParaRPr lang="en-US" sz="3200" dirty="0">
              <a:gradFill>
                <a:gsLst>
                  <a:gs pos="2917">
                    <a:schemeClr val="tx1"/>
                  </a:gs>
                  <a:gs pos="30000">
                    <a:schemeClr val="tx1"/>
                  </a:gs>
                </a:gsLst>
                <a:lin ang="5400000" scaled="0"/>
              </a:gradFill>
            </a:endParaRPr>
          </a:p>
        </p:txBody>
      </p:sp>
      <p:sp>
        <p:nvSpPr>
          <p:cNvPr id="14" name="TextBox 13">
            <a:extLst>
              <a:ext uri="{FF2B5EF4-FFF2-40B4-BE49-F238E27FC236}">
                <a16:creationId xmlns:a16="http://schemas.microsoft.com/office/drawing/2014/main" id="{918C216C-DBB3-48D6-8BAC-72F5D58CA994}"/>
              </a:ext>
            </a:extLst>
          </p:cNvPr>
          <p:cNvSpPr txBox="1"/>
          <p:nvPr/>
        </p:nvSpPr>
        <p:spPr>
          <a:xfrm>
            <a:off x="5227207" y="1319545"/>
            <a:ext cx="2159080" cy="837152"/>
          </a:xfrm>
          <a:prstGeom prst="rect">
            <a:avLst/>
          </a:prstGeom>
          <a:noFill/>
        </p:spPr>
        <p:txBody>
          <a:bodyPr wrap="square" lIns="243840" tIns="195072" rIns="243840" bIns="195072" rtlCol="0">
            <a:spAutoFit/>
          </a:bodyPr>
          <a:lstStyle/>
          <a:p>
            <a:pPr>
              <a:lnSpc>
                <a:spcPct val="90000"/>
              </a:lnSpc>
              <a:spcAft>
                <a:spcPts val="800"/>
              </a:spcAft>
            </a:pPr>
            <a:r>
              <a:rPr lang="en-US" sz="3200" dirty="0">
                <a:gradFill>
                  <a:gsLst>
                    <a:gs pos="2917">
                      <a:schemeClr val="tx1"/>
                    </a:gs>
                    <a:gs pos="30000">
                      <a:schemeClr val="tx1"/>
                    </a:gs>
                  </a:gsLst>
                  <a:lin ang="5400000" scaled="0"/>
                </a:gradFill>
              </a:rPr>
              <a:t>xUnit.net</a:t>
            </a:r>
          </a:p>
        </p:txBody>
      </p:sp>
      <p:sp>
        <p:nvSpPr>
          <p:cNvPr id="15" name="TextBox 14">
            <a:extLst>
              <a:ext uri="{FF2B5EF4-FFF2-40B4-BE49-F238E27FC236}">
                <a16:creationId xmlns:a16="http://schemas.microsoft.com/office/drawing/2014/main" id="{613977A7-58E5-4DED-855F-A0C4C07722E2}"/>
              </a:ext>
            </a:extLst>
          </p:cNvPr>
          <p:cNvSpPr txBox="1"/>
          <p:nvPr/>
        </p:nvSpPr>
        <p:spPr>
          <a:xfrm>
            <a:off x="9041593" y="1329022"/>
            <a:ext cx="2124163" cy="837152"/>
          </a:xfrm>
          <a:prstGeom prst="rect">
            <a:avLst/>
          </a:prstGeom>
          <a:noFill/>
        </p:spPr>
        <p:txBody>
          <a:bodyPr wrap="square" lIns="243840" tIns="195072" rIns="243840" bIns="195072" rtlCol="0">
            <a:spAutoFit/>
          </a:bodyPr>
          <a:lstStyle/>
          <a:p>
            <a:pPr>
              <a:lnSpc>
                <a:spcPct val="90000"/>
              </a:lnSpc>
              <a:spcAft>
                <a:spcPts val="800"/>
              </a:spcAft>
            </a:pPr>
            <a:r>
              <a:rPr lang="en-US" sz="3200" dirty="0" err="1">
                <a:gradFill>
                  <a:gsLst>
                    <a:gs pos="2917">
                      <a:schemeClr val="tx1"/>
                    </a:gs>
                    <a:gs pos="30000">
                      <a:schemeClr val="tx1"/>
                    </a:gs>
                  </a:gsLst>
                  <a:lin ang="5400000" scaled="0"/>
                </a:gradFill>
              </a:rPr>
              <a:t>VSTest</a:t>
            </a:r>
            <a:endParaRPr lang="en-US" sz="3200" dirty="0">
              <a:gradFill>
                <a:gsLst>
                  <a:gs pos="2917">
                    <a:schemeClr val="tx1"/>
                  </a:gs>
                  <a:gs pos="30000">
                    <a:schemeClr val="tx1"/>
                  </a:gs>
                </a:gsLst>
                <a:lin ang="5400000" scaled="0"/>
              </a:gradFill>
            </a:endParaRPr>
          </a:p>
        </p:txBody>
      </p:sp>
      <p:pic>
        <p:nvPicPr>
          <p:cNvPr id="16" name="Picture 15">
            <a:extLst>
              <a:ext uri="{FF2B5EF4-FFF2-40B4-BE49-F238E27FC236}">
                <a16:creationId xmlns:a16="http://schemas.microsoft.com/office/drawing/2014/main" id="{EED27D7E-46F4-4974-AF10-479DA6F44742}"/>
              </a:ext>
            </a:extLst>
          </p:cNvPr>
          <p:cNvPicPr>
            <a:picLocks noChangeAspect="1"/>
          </p:cNvPicPr>
          <p:nvPr/>
        </p:nvPicPr>
        <p:blipFill>
          <a:blip r:embed="rId4">
            <a:clrChange>
              <a:clrFrom>
                <a:srgbClr val="F7F7F7"/>
              </a:clrFrom>
              <a:clrTo>
                <a:srgbClr val="F7F7F7">
                  <a:alpha val="0"/>
                </a:srgbClr>
              </a:clrTo>
            </a:clrChange>
          </a:blip>
          <a:stretch>
            <a:fillRect/>
          </a:stretch>
        </p:blipFill>
        <p:spPr>
          <a:xfrm>
            <a:off x="315848" y="5371692"/>
            <a:ext cx="2325708" cy="1027188"/>
          </a:xfrm>
          <a:prstGeom prst="rect">
            <a:avLst/>
          </a:prstGeom>
        </p:spPr>
      </p:pic>
      <p:pic>
        <p:nvPicPr>
          <p:cNvPr id="17" name="Picture 16">
            <a:extLst>
              <a:ext uri="{FF2B5EF4-FFF2-40B4-BE49-F238E27FC236}">
                <a16:creationId xmlns:a16="http://schemas.microsoft.com/office/drawing/2014/main" id="{820FF03B-2765-481F-921C-9153553B7CD4}"/>
              </a:ext>
            </a:extLst>
          </p:cNvPr>
          <p:cNvPicPr>
            <a:picLocks noChangeAspect="1"/>
          </p:cNvPicPr>
          <p:nvPr/>
        </p:nvPicPr>
        <p:blipFill>
          <a:blip r:embed="rId5">
            <a:clrChange>
              <a:clrFrom>
                <a:srgbClr val="F8F8F8"/>
              </a:clrFrom>
              <a:clrTo>
                <a:srgbClr val="F8F8F8">
                  <a:alpha val="0"/>
                </a:srgbClr>
              </a:clrTo>
            </a:clrChange>
          </a:blip>
          <a:stretch>
            <a:fillRect/>
          </a:stretch>
        </p:blipFill>
        <p:spPr>
          <a:xfrm>
            <a:off x="7919252" y="1333553"/>
            <a:ext cx="1122341" cy="1013728"/>
          </a:xfrm>
          <a:prstGeom prst="rect">
            <a:avLst/>
          </a:prstGeom>
        </p:spPr>
      </p:pic>
      <p:pic>
        <p:nvPicPr>
          <p:cNvPr id="18" name="Picture 17">
            <a:extLst>
              <a:ext uri="{FF2B5EF4-FFF2-40B4-BE49-F238E27FC236}">
                <a16:creationId xmlns:a16="http://schemas.microsoft.com/office/drawing/2014/main" id="{8DC83EBA-6DC3-46C4-A51D-9134E0F2E0D2}"/>
              </a:ext>
            </a:extLst>
          </p:cNvPr>
          <p:cNvPicPr>
            <a:picLocks noChangeAspect="1"/>
          </p:cNvPicPr>
          <p:nvPr/>
        </p:nvPicPr>
        <p:blipFill>
          <a:blip r:embed="rId6">
            <a:clrChange>
              <a:clrFrom>
                <a:srgbClr val="F8F8F8"/>
              </a:clrFrom>
              <a:clrTo>
                <a:srgbClr val="F8F8F8">
                  <a:alpha val="0"/>
                </a:srgbClr>
              </a:clrTo>
            </a:clrChange>
          </a:blip>
          <a:stretch>
            <a:fillRect/>
          </a:stretch>
        </p:blipFill>
        <p:spPr>
          <a:xfrm>
            <a:off x="4279602" y="1285903"/>
            <a:ext cx="1122341" cy="1013728"/>
          </a:xfrm>
          <a:prstGeom prst="rect">
            <a:avLst/>
          </a:prstGeom>
        </p:spPr>
      </p:pic>
      <p:pic>
        <p:nvPicPr>
          <p:cNvPr id="20" name="Picture 19">
            <a:extLst>
              <a:ext uri="{FF2B5EF4-FFF2-40B4-BE49-F238E27FC236}">
                <a16:creationId xmlns:a16="http://schemas.microsoft.com/office/drawing/2014/main" id="{49116AA2-71DC-4EC2-82E3-56334285D8D8}"/>
              </a:ext>
            </a:extLst>
          </p:cNvPr>
          <p:cNvPicPr>
            <a:picLocks noChangeAspect="1"/>
          </p:cNvPicPr>
          <p:nvPr/>
        </p:nvPicPr>
        <p:blipFill>
          <a:blip r:embed="rId7"/>
          <a:stretch>
            <a:fillRect/>
          </a:stretch>
        </p:blipFill>
        <p:spPr>
          <a:xfrm>
            <a:off x="1191809" y="3961509"/>
            <a:ext cx="689145" cy="1408583"/>
          </a:xfrm>
          <a:prstGeom prst="rect">
            <a:avLst/>
          </a:prstGeom>
        </p:spPr>
      </p:pic>
      <p:pic>
        <p:nvPicPr>
          <p:cNvPr id="2" name="Picture 1">
            <a:extLst>
              <a:ext uri="{FF2B5EF4-FFF2-40B4-BE49-F238E27FC236}">
                <a16:creationId xmlns:a16="http://schemas.microsoft.com/office/drawing/2014/main" id="{19219540-C94A-4D96-BE03-84965D05440C}"/>
              </a:ext>
            </a:extLst>
          </p:cNvPr>
          <p:cNvPicPr>
            <a:picLocks noChangeAspect="1"/>
          </p:cNvPicPr>
          <p:nvPr/>
        </p:nvPicPr>
        <p:blipFill>
          <a:blip r:embed="rId8"/>
          <a:stretch>
            <a:fillRect/>
          </a:stretch>
        </p:blipFill>
        <p:spPr>
          <a:xfrm>
            <a:off x="545743" y="2386313"/>
            <a:ext cx="4724400" cy="876300"/>
          </a:xfrm>
          <a:prstGeom prst="rect">
            <a:avLst/>
          </a:prstGeom>
        </p:spPr>
      </p:pic>
      <p:pic>
        <p:nvPicPr>
          <p:cNvPr id="19" name="Picture 18">
            <a:extLst>
              <a:ext uri="{FF2B5EF4-FFF2-40B4-BE49-F238E27FC236}">
                <a16:creationId xmlns:a16="http://schemas.microsoft.com/office/drawing/2014/main" id="{0E4C891B-DF45-4598-992D-9207147E025D}"/>
              </a:ext>
            </a:extLst>
          </p:cNvPr>
          <p:cNvPicPr>
            <a:picLocks noChangeAspect="1"/>
          </p:cNvPicPr>
          <p:nvPr/>
        </p:nvPicPr>
        <p:blipFill>
          <a:blip r:embed="rId9"/>
          <a:stretch>
            <a:fillRect/>
          </a:stretch>
        </p:blipFill>
        <p:spPr>
          <a:xfrm>
            <a:off x="4023360" y="3020139"/>
            <a:ext cx="7622897" cy="3343376"/>
          </a:xfrm>
          <a:prstGeom prst="rect">
            <a:avLst/>
          </a:prstGeom>
        </p:spPr>
      </p:pic>
    </p:spTree>
    <p:extLst>
      <p:ext uri="{BB962C8B-B14F-4D97-AF65-F5344CB8AC3E}">
        <p14:creationId xmlns:p14="http://schemas.microsoft.com/office/powerpoint/2010/main" val="41266138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pic>
        <p:nvPicPr>
          <p:cNvPr id="21" name="Graphic 20">
            <a:extLst>
              <a:ext uri="{FF2B5EF4-FFF2-40B4-BE49-F238E27FC236}">
                <a16:creationId xmlns:a16="http://schemas.microsoft.com/office/drawing/2014/main" id="{41000C9F-A944-4606-8DC0-130DE6BF86F5}"/>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008915" y="1343841"/>
            <a:ext cx="5030979" cy="2828150"/>
          </a:xfrm>
          <a:prstGeom prst="rect">
            <a:avLst/>
          </a:prstGeom>
        </p:spPr>
      </p:pic>
      <p:sp>
        <p:nvSpPr>
          <p:cNvPr id="22" name="Title 1">
            <a:extLst>
              <a:ext uri="{FF2B5EF4-FFF2-40B4-BE49-F238E27FC236}">
                <a16:creationId xmlns:a16="http://schemas.microsoft.com/office/drawing/2014/main" id="{62F32A1D-9513-41A4-B921-EF31CE4E6399}"/>
              </a:ext>
            </a:extLst>
          </p:cNvPr>
          <p:cNvSpPr txBox="1">
            <a:spLocks/>
          </p:cNvSpPr>
          <p:nvPr/>
        </p:nvSpPr>
        <p:spPr>
          <a:xfrm>
            <a:off x="413319" y="303177"/>
            <a:ext cx="9372380" cy="899665"/>
          </a:xfrm>
          <a:prstGeom prst="rect">
            <a:avLst/>
          </a:prstGeom>
        </p:spPr>
        <p:txBody>
          <a:bodyPr/>
          <a:lstStyle>
            <a:lvl1pPr algn="l" defTabSz="914400" rtl="0" eaLnBrk="1" latinLnBrk="0" hangingPunct="1">
              <a:lnSpc>
                <a:spcPct val="90000"/>
              </a:lnSpc>
              <a:spcBef>
                <a:spcPct val="0"/>
              </a:spcBef>
              <a:buNone/>
              <a:defRPr sz="3000" kern="1200">
                <a:solidFill>
                  <a:schemeClr val="bg1"/>
                </a:solidFill>
                <a:latin typeface="Myanmar Text" panose="020B0502040204020203" pitchFamily="34" charset="0"/>
                <a:ea typeface="+mj-ea"/>
                <a:cs typeface="Myanmar Text" panose="020B0502040204020203" pitchFamily="34" charset="0"/>
              </a:defRPr>
            </a:lvl1pPr>
          </a:lstStyle>
          <a:p>
            <a:r>
              <a:rPr lang="en-US" dirty="0"/>
              <a:t>Continuous Integration &amp; Delivery</a:t>
            </a:r>
          </a:p>
        </p:txBody>
      </p:sp>
      <p:sp>
        <p:nvSpPr>
          <p:cNvPr id="23" name="AutoShape 8" descr="Image result for bitrise logo">
            <a:extLst>
              <a:ext uri="{FF2B5EF4-FFF2-40B4-BE49-F238E27FC236}">
                <a16:creationId xmlns:a16="http://schemas.microsoft.com/office/drawing/2014/main" id="{399F1E85-9FB6-4623-AD8C-E3A7D9380582}"/>
              </a:ext>
            </a:extLst>
          </p:cNvPr>
          <p:cNvSpPr>
            <a:spLocks noChangeAspect="1" noChangeArrowheads="1"/>
          </p:cNvSpPr>
          <p:nvPr/>
        </p:nvSpPr>
        <p:spPr bwMode="auto">
          <a:xfrm>
            <a:off x="6008915" y="372654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4" name="Picture 14" descr="Image result for fastlane logo">
            <a:extLst>
              <a:ext uri="{FF2B5EF4-FFF2-40B4-BE49-F238E27FC236}">
                <a16:creationId xmlns:a16="http://schemas.microsoft.com/office/drawing/2014/main" id="{244260F3-6AE1-43F6-9142-716C2385DA50}"/>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7962449" y="4156085"/>
            <a:ext cx="4138895" cy="1444574"/>
          </a:xfrm>
          <a:prstGeom prst="rect">
            <a:avLst/>
          </a:prstGeom>
          <a:noFill/>
          <a:extLst>
            <a:ext uri="{909E8E84-426E-40DD-AFC4-6F175D3DCCD1}">
              <a14:hiddenFill xmlns:a14="http://schemas.microsoft.com/office/drawing/2010/main">
                <a:solidFill>
                  <a:srgbClr val="FFFFFF"/>
                </a:solidFill>
              </a14:hiddenFill>
            </a:ext>
          </a:extLst>
        </p:spPr>
      </p:pic>
      <p:grpSp>
        <p:nvGrpSpPr>
          <p:cNvPr id="25" name="Group 24">
            <a:extLst>
              <a:ext uri="{FF2B5EF4-FFF2-40B4-BE49-F238E27FC236}">
                <a16:creationId xmlns:a16="http://schemas.microsoft.com/office/drawing/2014/main" id="{BD2E847B-B546-4096-A298-AB36DE35EF54}"/>
              </a:ext>
            </a:extLst>
          </p:cNvPr>
          <p:cNvGrpSpPr/>
          <p:nvPr/>
        </p:nvGrpSpPr>
        <p:grpSpPr>
          <a:xfrm>
            <a:off x="692969" y="1832729"/>
            <a:ext cx="2816667" cy="1850375"/>
            <a:chOff x="692969" y="1832729"/>
            <a:chExt cx="2816667" cy="1850375"/>
          </a:xfrm>
        </p:grpSpPr>
        <p:pic>
          <p:nvPicPr>
            <p:cNvPr id="26" name="Picture 26" descr="Image result for azuredevops logo">
              <a:extLst>
                <a:ext uri="{FF2B5EF4-FFF2-40B4-BE49-F238E27FC236}">
                  <a16:creationId xmlns:a16="http://schemas.microsoft.com/office/drawing/2014/main" id="{4E1D83C8-DC11-4632-8A3A-477241927A9C}"/>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692969" y="1832729"/>
              <a:ext cx="1850375" cy="1850375"/>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7A8F9E6B-C697-4C5A-885C-0EE9C342B721}"/>
                </a:ext>
              </a:extLst>
            </p:cNvPr>
            <p:cNvSpPr txBox="1"/>
            <p:nvPr/>
          </p:nvSpPr>
          <p:spPr>
            <a:xfrm>
              <a:off x="2125796" y="2239313"/>
              <a:ext cx="1383840" cy="1037207"/>
            </a:xfrm>
            <a:prstGeom prst="rect">
              <a:avLst/>
            </a:prstGeom>
            <a:noFill/>
          </p:spPr>
          <p:txBody>
            <a:bodyPr wrap="none" lIns="182880" tIns="146304" rIns="182880" bIns="146304" rtlCol="0">
              <a:spAutoFit/>
            </a:bodyPr>
            <a:lstStyle/>
            <a:p>
              <a:pPr>
                <a:lnSpc>
                  <a:spcPct val="90000"/>
                </a:lnSpc>
                <a:spcAft>
                  <a:spcPts val="600"/>
                </a:spcAft>
              </a:pPr>
              <a:r>
                <a:rPr lang="en-US" sz="2400">
                  <a:gradFill>
                    <a:gsLst>
                      <a:gs pos="2917">
                        <a:schemeClr val="tx1"/>
                      </a:gs>
                      <a:gs pos="30000">
                        <a:schemeClr val="tx1"/>
                      </a:gs>
                    </a:gsLst>
                    <a:lin ang="5400000" scaled="0"/>
                  </a:gradFill>
                </a:rPr>
                <a:t>Azure</a:t>
              </a:r>
            </a:p>
            <a:p>
              <a:pPr>
                <a:lnSpc>
                  <a:spcPct val="90000"/>
                </a:lnSpc>
                <a:spcAft>
                  <a:spcPts val="600"/>
                </a:spcAft>
              </a:pPr>
              <a:r>
                <a:rPr lang="en-US" sz="2400" err="1">
                  <a:gradFill>
                    <a:gsLst>
                      <a:gs pos="2917">
                        <a:schemeClr val="tx1"/>
                      </a:gs>
                      <a:gs pos="30000">
                        <a:schemeClr val="tx1"/>
                      </a:gs>
                    </a:gsLst>
                    <a:lin ang="5400000" scaled="0"/>
                  </a:gradFill>
                </a:rPr>
                <a:t>Devops</a:t>
              </a:r>
              <a:endParaRPr lang="en-US" sz="2400">
                <a:gradFill>
                  <a:gsLst>
                    <a:gs pos="2917">
                      <a:schemeClr val="tx1"/>
                    </a:gs>
                    <a:gs pos="30000">
                      <a:schemeClr val="tx1"/>
                    </a:gs>
                  </a:gsLst>
                  <a:lin ang="5400000" scaled="0"/>
                </a:gradFill>
              </a:endParaRPr>
            </a:p>
          </p:txBody>
        </p:sp>
      </p:grpSp>
      <p:grpSp>
        <p:nvGrpSpPr>
          <p:cNvPr id="28" name="Group 27">
            <a:extLst>
              <a:ext uri="{FF2B5EF4-FFF2-40B4-BE49-F238E27FC236}">
                <a16:creationId xmlns:a16="http://schemas.microsoft.com/office/drawing/2014/main" id="{1A0CFA26-5AAC-45AC-84A8-50AA57448829}"/>
              </a:ext>
            </a:extLst>
          </p:cNvPr>
          <p:cNvGrpSpPr/>
          <p:nvPr/>
        </p:nvGrpSpPr>
        <p:grpSpPr>
          <a:xfrm>
            <a:off x="3999329" y="2027495"/>
            <a:ext cx="2516504" cy="1460842"/>
            <a:chOff x="3999329" y="2027495"/>
            <a:chExt cx="2516504" cy="1460842"/>
          </a:xfrm>
        </p:grpSpPr>
        <p:pic>
          <p:nvPicPr>
            <p:cNvPr id="29" name="Picture 22" descr="Image result for teamcity logo">
              <a:extLst>
                <a:ext uri="{FF2B5EF4-FFF2-40B4-BE49-F238E27FC236}">
                  <a16:creationId xmlns:a16="http://schemas.microsoft.com/office/drawing/2014/main" id="{28563273-84F2-4260-9F53-04D2AE2E7E0E}"/>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3999329" y="2027495"/>
              <a:ext cx="1460842" cy="1460842"/>
            </a:xfrm>
            <a:prstGeom prst="rect">
              <a:avLst/>
            </a:prstGeom>
            <a:noFill/>
            <a:extLst>
              <a:ext uri="{909E8E84-426E-40DD-AFC4-6F175D3DCCD1}">
                <a14:hiddenFill xmlns:a14="http://schemas.microsoft.com/office/drawing/2010/main">
                  <a:solidFill>
                    <a:srgbClr val="FFFFFF"/>
                  </a:solidFill>
                </a14:hiddenFill>
              </a:ext>
            </a:extLst>
          </p:spPr>
        </p:pic>
        <p:sp>
          <p:nvSpPr>
            <p:cNvPr id="30" name="TextBox 29">
              <a:extLst>
                <a:ext uri="{FF2B5EF4-FFF2-40B4-BE49-F238E27FC236}">
                  <a16:creationId xmlns:a16="http://schemas.microsoft.com/office/drawing/2014/main" id="{5BA4851B-776E-47CC-B0B1-7DFE7281CA1E}"/>
                </a:ext>
              </a:extLst>
            </p:cNvPr>
            <p:cNvSpPr txBox="1"/>
            <p:nvPr/>
          </p:nvSpPr>
          <p:spPr>
            <a:xfrm>
              <a:off x="5434447" y="2266401"/>
              <a:ext cx="1081386" cy="1037207"/>
            </a:xfrm>
            <a:prstGeom prst="rect">
              <a:avLst/>
            </a:prstGeom>
            <a:noFill/>
          </p:spPr>
          <p:txBody>
            <a:bodyPr wrap="none" lIns="182880" tIns="146304" rIns="182880" bIns="146304" rtlCol="0">
              <a:spAutoFit/>
            </a:bodyPr>
            <a:lstStyle/>
            <a:p>
              <a:pPr>
                <a:lnSpc>
                  <a:spcPct val="90000"/>
                </a:lnSpc>
                <a:spcAft>
                  <a:spcPts val="600"/>
                </a:spcAft>
              </a:pPr>
              <a:r>
                <a:rPr lang="en-US" sz="2400">
                  <a:gradFill>
                    <a:gsLst>
                      <a:gs pos="2917">
                        <a:schemeClr val="tx1"/>
                      </a:gs>
                      <a:gs pos="30000">
                        <a:schemeClr val="tx1"/>
                      </a:gs>
                    </a:gsLst>
                    <a:lin ang="5400000" scaled="0"/>
                  </a:gradFill>
                </a:rPr>
                <a:t>Team</a:t>
              </a:r>
            </a:p>
            <a:p>
              <a:pPr>
                <a:lnSpc>
                  <a:spcPct val="90000"/>
                </a:lnSpc>
                <a:spcAft>
                  <a:spcPts val="600"/>
                </a:spcAft>
              </a:pPr>
              <a:r>
                <a:rPr lang="en-US" sz="2400">
                  <a:gradFill>
                    <a:gsLst>
                      <a:gs pos="2917">
                        <a:schemeClr val="tx1"/>
                      </a:gs>
                      <a:gs pos="30000">
                        <a:schemeClr val="tx1"/>
                      </a:gs>
                    </a:gsLst>
                    <a:lin ang="5400000" scaled="0"/>
                  </a:gradFill>
                </a:rPr>
                <a:t>City</a:t>
              </a:r>
            </a:p>
          </p:txBody>
        </p:sp>
      </p:grpSp>
      <p:grpSp>
        <p:nvGrpSpPr>
          <p:cNvPr id="31" name="Group 30">
            <a:extLst>
              <a:ext uri="{FF2B5EF4-FFF2-40B4-BE49-F238E27FC236}">
                <a16:creationId xmlns:a16="http://schemas.microsoft.com/office/drawing/2014/main" id="{D2B3FFC2-113D-4140-BF31-1DB18B6E9CE1}"/>
              </a:ext>
            </a:extLst>
          </p:cNvPr>
          <p:cNvGrpSpPr/>
          <p:nvPr/>
        </p:nvGrpSpPr>
        <p:grpSpPr>
          <a:xfrm>
            <a:off x="4712159" y="4128261"/>
            <a:ext cx="2727466" cy="1444575"/>
            <a:chOff x="4712159" y="4128261"/>
            <a:chExt cx="2727466" cy="1444575"/>
          </a:xfrm>
        </p:grpSpPr>
        <p:pic>
          <p:nvPicPr>
            <p:cNvPr id="32" name="Picture 34" descr="Image result for visual studio app center logo">
              <a:extLst>
                <a:ext uri="{FF2B5EF4-FFF2-40B4-BE49-F238E27FC236}">
                  <a16:creationId xmlns:a16="http://schemas.microsoft.com/office/drawing/2014/main" id="{6B7BA5AB-5802-451C-B8EB-1242D63327DE}"/>
                </a:ext>
              </a:extLst>
            </p:cNvPr>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4712159" y="4128261"/>
              <a:ext cx="1444575" cy="1444575"/>
            </a:xfrm>
            <a:prstGeom prst="rect">
              <a:avLst/>
            </a:prstGeom>
            <a:noFill/>
            <a:extLst>
              <a:ext uri="{909E8E84-426E-40DD-AFC4-6F175D3DCCD1}">
                <a14:hiddenFill xmlns:a14="http://schemas.microsoft.com/office/drawing/2010/main">
                  <a:solidFill>
                    <a:srgbClr val="FFFFFF"/>
                  </a:solidFill>
                </a14:hiddenFill>
              </a:ext>
            </a:extLst>
          </p:spPr>
        </p:pic>
        <p:sp>
          <p:nvSpPr>
            <p:cNvPr id="33" name="TextBox 32">
              <a:extLst>
                <a:ext uri="{FF2B5EF4-FFF2-40B4-BE49-F238E27FC236}">
                  <a16:creationId xmlns:a16="http://schemas.microsoft.com/office/drawing/2014/main" id="{8D9A81FE-CEB1-48AD-9EEA-4F1A5C556AF2}"/>
                </a:ext>
              </a:extLst>
            </p:cNvPr>
            <p:cNvSpPr txBox="1"/>
            <p:nvPr/>
          </p:nvSpPr>
          <p:spPr>
            <a:xfrm>
              <a:off x="6175048" y="4367721"/>
              <a:ext cx="1264577" cy="1037207"/>
            </a:xfrm>
            <a:prstGeom prst="rect">
              <a:avLst/>
            </a:prstGeom>
            <a:noFill/>
          </p:spPr>
          <p:txBody>
            <a:bodyPr wrap="none" lIns="182880" tIns="146304" rIns="182880" bIns="146304" rtlCol="0">
              <a:spAutoFit/>
            </a:bodyPr>
            <a:lstStyle/>
            <a:p>
              <a:pPr>
                <a:lnSpc>
                  <a:spcPct val="90000"/>
                </a:lnSpc>
                <a:spcAft>
                  <a:spcPts val="600"/>
                </a:spcAft>
              </a:pPr>
              <a:r>
                <a:rPr lang="en-US" sz="2400">
                  <a:gradFill>
                    <a:gsLst>
                      <a:gs pos="2917">
                        <a:schemeClr val="tx1"/>
                      </a:gs>
                      <a:gs pos="30000">
                        <a:schemeClr val="tx1"/>
                      </a:gs>
                    </a:gsLst>
                    <a:lin ang="5400000" scaled="0"/>
                  </a:gradFill>
                </a:rPr>
                <a:t>App</a:t>
              </a:r>
            </a:p>
            <a:p>
              <a:pPr>
                <a:lnSpc>
                  <a:spcPct val="90000"/>
                </a:lnSpc>
                <a:spcAft>
                  <a:spcPts val="600"/>
                </a:spcAft>
              </a:pPr>
              <a:r>
                <a:rPr lang="en-US" sz="2400">
                  <a:gradFill>
                    <a:gsLst>
                      <a:gs pos="2917">
                        <a:schemeClr val="tx1"/>
                      </a:gs>
                      <a:gs pos="30000">
                        <a:schemeClr val="tx1"/>
                      </a:gs>
                    </a:gsLst>
                    <a:lin ang="5400000" scaled="0"/>
                  </a:gradFill>
                </a:rPr>
                <a:t>Center</a:t>
              </a:r>
            </a:p>
          </p:txBody>
        </p:sp>
      </p:grpSp>
      <p:grpSp>
        <p:nvGrpSpPr>
          <p:cNvPr id="34" name="Group 33">
            <a:extLst>
              <a:ext uri="{FF2B5EF4-FFF2-40B4-BE49-F238E27FC236}">
                <a16:creationId xmlns:a16="http://schemas.microsoft.com/office/drawing/2014/main" id="{95E0EB37-C479-4CE1-84A5-286D05B8C823}"/>
              </a:ext>
            </a:extLst>
          </p:cNvPr>
          <p:cNvGrpSpPr/>
          <p:nvPr/>
        </p:nvGrpSpPr>
        <p:grpSpPr>
          <a:xfrm>
            <a:off x="413319" y="3689885"/>
            <a:ext cx="3606028" cy="2390537"/>
            <a:chOff x="413319" y="3689885"/>
            <a:chExt cx="3606028" cy="2390537"/>
          </a:xfrm>
        </p:grpSpPr>
        <p:pic>
          <p:nvPicPr>
            <p:cNvPr id="35" name="Picture 24" descr="Image result for jenkins logo">
              <a:extLst>
                <a:ext uri="{FF2B5EF4-FFF2-40B4-BE49-F238E27FC236}">
                  <a16:creationId xmlns:a16="http://schemas.microsoft.com/office/drawing/2014/main" id="{A31C6360-C1EA-4F94-8E0C-0B4C29B55575}"/>
                </a:ext>
              </a:extLst>
            </p:cNvPr>
            <p:cNvPicPr>
              <a:picLocks noChangeAspect="1" noChangeArrowheads="1"/>
            </p:cNvPicPr>
            <p:nvPr/>
          </p:nvPicPr>
          <p:blipFill>
            <a:blip r:embed="rId9" cstate="hqprint">
              <a:extLst>
                <a:ext uri="{28A0092B-C50C-407E-A947-70E740481C1C}">
                  <a14:useLocalDpi xmlns:a14="http://schemas.microsoft.com/office/drawing/2010/main"/>
                </a:ext>
              </a:extLst>
            </a:blip>
            <a:srcRect/>
            <a:stretch>
              <a:fillRect/>
            </a:stretch>
          </p:blipFill>
          <p:spPr bwMode="auto">
            <a:xfrm>
              <a:off x="413319" y="3689885"/>
              <a:ext cx="3531170" cy="2390537"/>
            </a:xfrm>
            <a:prstGeom prst="rect">
              <a:avLst/>
            </a:prstGeom>
            <a:noFill/>
            <a:extLst>
              <a:ext uri="{909E8E84-426E-40DD-AFC4-6F175D3DCCD1}">
                <a14:hiddenFill xmlns:a14="http://schemas.microsoft.com/office/drawing/2010/main">
                  <a:solidFill>
                    <a:srgbClr val="FFFFFF"/>
                  </a:solidFill>
                </a14:hiddenFill>
              </a:ext>
            </a:extLst>
          </p:spPr>
        </p:pic>
        <p:sp>
          <p:nvSpPr>
            <p:cNvPr id="36" name="TextBox 35">
              <a:extLst>
                <a:ext uri="{FF2B5EF4-FFF2-40B4-BE49-F238E27FC236}">
                  <a16:creationId xmlns:a16="http://schemas.microsoft.com/office/drawing/2014/main" id="{C789DA60-3B1B-4860-9A6D-F516E032FFA1}"/>
                </a:ext>
              </a:extLst>
            </p:cNvPr>
            <p:cNvSpPr txBox="1"/>
            <p:nvPr/>
          </p:nvSpPr>
          <p:spPr>
            <a:xfrm>
              <a:off x="2672183" y="4579173"/>
              <a:ext cx="1347164" cy="627864"/>
            </a:xfrm>
            <a:prstGeom prst="rect">
              <a:avLst/>
            </a:prstGeom>
            <a:noFill/>
          </p:spPr>
          <p:txBody>
            <a:bodyPr wrap="none" lIns="182880" tIns="146304" rIns="182880" bIns="146304" rtlCol="0">
              <a:spAutoFit/>
            </a:bodyPr>
            <a:lstStyle/>
            <a:p>
              <a:pPr>
                <a:lnSpc>
                  <a:spcPct val="90000"/>
                </a:lnSpc>
                <a:spcAft>
                  <a:spcPts val="600"/>
                </a:spcAft>
              </a:pPr>
              <a:r>
                <a:rPr lang="en-US" sz="2400">
                  <a:gradFill>
                    <a:gsLst>
                      <a:gs pos="2917">
                        <a:schemeClr val="tx1"/>
                      </a:gs>
                      <a:gs pos="30000">
                        <a:schemeClr val="tx1"/>
                      </a:gs>
                    </a:gsLst>
                    <a:lin ang="5400000" scaled="0"/>
                  </a:gradFill>
                </a:rPr>
                <a:t>Jenkins</a:t>
              </a:r>
            </a:p>
          </p:txBody>
        </p:sp>
      </p:grpSp>
    </p:spTree>
    <p:extLst>
      <p:ext uri="{BB962C8B-B14F-4D97-AF65-F5344CB8AC3E}">
        <p14:creationId xmlns:p14="http://schemas.microsoft.com/office/powerpoint/2010/main" val="3073066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25"/>
                                        </p:tgtEl>
                                      </p:cBhvr>
                                    </p:animEffect>
                                    <p:animScale>
                                      <p:cBhvr>
                                        <p:cTn id="7" dur="250" autoRev="1" fill="hold"/>
                                        <p:tgtEl>
                                          <p:spTgt spid="2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912CA7-B913-4598-85AB-CBB2B93654F9}"/>
              </a:ext>
            </a:extLst>
          </p:cNvPr>
          <p:cNvSpPr>
            <a:spLocks noGrp="1"/>
          </p:cNvSpPr>
          <p:nvPr>
            <p:ph type="title"/>
          </p:nvPr>
        </p:nvSpPr>
        <p:spPr/>
        <p:txBody>
          <a:bodyPr/>
          <a:lstStyle/>
          <a:p>
            <a:r>
              <a:rPr lang="en-US" dirty="0"/>
              <a:t>Integration with Azure DevOps</a:t>
            </a:r>
          </a:p>
        </p:txBody>
      </p:sp>
      <p:sp>
        <p:nvSpPr>
          <p:cNvPr id="3" name="TextBox 2">
            <a:extLst>
              <a:ext uri="{FF2B5EF4-FFF2-40B4-BE49-F238E27FC236}">
                <a16:creationId xmlns:a16="http://schemas.microsoft.com/office/drawing/2014/main" id="{BE7C15C2-0F6E-4296-B0F8-A43825406DB8}"/>
              </a:ext>
            </a:extLst>
          </p:cNvPr>
          <p:cNvSpPr txBox="1"/>
          <p:nvPr/>
        </p:nvSpPr>
        <p:spPr>
          <a:xfrm>
            <a:off x="5397426" y="1375908"/>
            <a:ext cx="5956374" cy="1569660"/>
          </a:xfrm>
          <a:prstGeom prst="rect">
            <a:avLst/>
          </a:prstGeom>
          <a:noFill/>
        </p:spPr>
        <p:txBody>
          <a:bodyPr wrap="none" rtlCol="0">
            <a:spAutoFit/>
          </a:bodyPr>
          <a:lstStyle/>
          <a:p>
            <a:r>
              <a:rPr lang="en-US" sz="2400" dirty="0">
                <a:solidFill>
                  <a:schemeClr val="tx2"/>
                </a:solidFill>
              </a:rPr>
              <a:t>Prerequisites:</a:t>
            </a:r>
          </a:p>
          <a:p>
            <a:endParaRPr lang="en-US" sz="2400" dirty="0"/>
          </a:p>
          <a:p>
            <a:r>
              <a:rPr lang="en-US" sz="2400" dirty="0">
                <a:solidFill>
                  <a:schemeClr val="tx2"/>
                </a:solidFill>
              </a:rPr>
              <a:t>An</a:t>
            </a:r>
            <a:r>
              <a:rPr lang="en-US" sz="2400" dirty="0"/>
              <a:t> </a:t>
            </a:r>
            <a:r>
              <a:rPr lang="en-US" sz="2400" b="1" dirty="0"/>
              <a:t>Azure account </a:t>
            </a:r>
            <a:r>
              <a:rPr lang="en-US" sz="2400" dirty="0">
                <a:solidFill>
                  <a:schemeClr val="tx2"/>
                </a:solidFill>
              </a:rPr>
              <a:t>with an active subscription</a:t>
            </a:r>
            <a:r>
              <a:rPr lang="en-US" sz="2400" dirty="0"/>
              <a:t>. </a:t>
            </a:r>
          </a:p>
          <a:p>
            <a:r>
              <a:rPr lang="en-US" sz="2400" dirty="0">
                <a:solidFill>
                  <a:schemeClr val="tx2"/>
                </a:solidFill>
              </a:rPr>
              <a:t>An active</a:t>
            </a:r>
            <a:r>
              <a:rPr lang="en-US" sz="2400" dirty="0"/>
              <a:t> </a:t>
            </a:r>
            <a:r>
              <a:rPr lang="en-US" sz="2400" b="1" dirty="0"/>
              <a:t>Azure DevOps </a:t>
            </a:r>
            <a:r>
              <a:rPr lang="en-US" sz="2400" dirty="0">
                <a:solidFill>
                  <a:schemeClr val="tx2"/>
                </a:solidFill>
              </a:rPr>
              <a:t>organization. </a:t>
            </a:r>
          </a:p>
        </p:txBody>
      </p:sp>
      <p:pic>
        <p:nvPicPr>
          <p:cNvPr id="5" name="Picture 4">
            <a:extLst>
              <a:ext uri="{FF2B5EF4-FFF2-40B4-BE49-F238E27FC236}">
                <a16:creationId xmlns:a16="http://schemas.microsoft.com/office/drawing/2014/main" id="{A88F602A-803C-40BD-930B-1E5BA35A6419}"/>
              </a:ext>
            </a:extLst>
          </p:cNvPr>
          <p:cNvPicPr>
            <a:picLocks noChangeAspect="1"/>
          </p:cNvPicPr>
          <p:nvPr/>
        </p:nvPicPr>
        <p:blipFill>
          <a:blip r:embed="rId2"/>
          <a:stretch>
            <a:fillRect/>
          </a:stretch>
        </p:blipFill>
        <p:spPr>
          <a:xfrm>
            <a:off x="325315" y="1678743"/>
            <a:ext cx="3752850" cy="1266825"/>
          </a:xfrm>
          <a:prstGeom prst="rect">
            <a:avLst/>
          </a:prstGeom>
        </p:spPr>
      </p:pic>
      <p:sp>
        <p:nvSpPr>
          <p:cNvPr id="7" name="Rectangle 6">
            <a:extLst>
              <a:ext uri="{FF2B5EF4-FFF2-40B4-BE49-F238E27FC236}">
                <a16:creationId xmlns:a16="http://schemas.microsoft.com/office/drawing/2014/main" id="{38B4C275-0D7B-4302-AA71-7F3EB5E41277}"/>
              </a:ext>
            </a:extLst>
          </p:cNvPr>
          <p:cNvSpPr/>
          <p:nvPr/>
        </p:nvSpPr>
        <p:spPr>
          <a:xfrm>
            <a:off x="426726" y="5995573"/>
            <a:ext cx="6096000" cy="523220"/>
          </a:xfrm>
          <a:prstGeom prst="rect">
            <a:avLst/>
          </a:prstGeom>
        </p:spPr>
        <p:txBody>
          <a:bodyPr>
            <a:spAutoFit/>
          </a:bodyPr>
          <a:lstStyle/>
          <a:p>
            <a:r>
              <a:rPr lang="en-US" sz="1400" i="1" dirty="0">
                <a:solidFill>
                  <a:schemeClr val="tx2"/>
                </a:solidFill>
              </a:rPr>
              <a:t>Optional:</a:t>
            </a:r>
          </a:p>
          <a:p>
            <a:r>
              <a:rPr lang="en-US" sz="1400" b="1" i="1" dirty="0" err="1"/>
              <a:t>yaml</a:t>
            </a:r>
            <a:r>
              <a:rPr lang="en-US" sz="1400" i="1" dirty="0"/>
              <a:t> </a:t>
            </a:r>
            <a:r>
              <a:rPr lang="en-US" sz="1400" i="1" dirty="0">
                <a:solidFill>
                  <a:schemeClr val="tx2"/>
                </a:solidFill>
              </a:rPr>
              <a:t>knowledge  </a:t>
            </a:r>
            <a:r>
              <a:rPr lang="en-US" sz="1400" i="1" dirty="0"/>
              <a:t>https://aka.ms/yaml</a:t>
            </a:r>
          </a:p>
        </p:txBody>
      </p:sp>
      <p:sp>
        <p:nvSpPr>
          <p:cNvPr id="8" name="TextBox 7">
            <a:extLst>
              <a:ext uri="{FF2B5EF4-FFF2-40B4-BE49-F238E27FC236}">
                <a16:creationId xmlns:a16="http://schemas.microsoft.com/office/drawing/2014/main" id="{75DA0EBA-158B-4845-ACC1-6448FC7C38C1}"/>
              </a:ext>
            </a:extLst>
          </p:cNvPr>
          <p:cNvSpPr txBox="1"/>
          <p:nvPr/>
        </p:nvSpPr>
        <p:spPr>
          <a:xfrm>
            <a:off x="426726" y="3432348"/>
            <a:ext cx="8041865" cy="1754326"/>
          </a:xfrm>
          <a:prstGeom prst="rect">
            <a:avLst/>
          </a:prstGeom>
          <a:noFill/>
        </p:spPr>
        <p:txBody>
          <a:bodyPr wrap="square" rtlCol="0">
            <a:spAutoFit/>
          </a:bodyPr>
          <a:lstStyle/>
          <a:p>
            <a:r>
              <a:rPr lang="en-US" b="1" dirty="0"/>
              <a:t>Trigger</a:t>
            </a:r>
            <a:r>
              <a:rPr lang="en-US" dirty="0"/>
              <a:t> </a:t>
            </a:r>
            <a:r>
              <a:rPr lang="en-US" dirty="0">
                <a:solidFill>
                  <a:schemeClr val="tx2"/>
                </a:solidFill>
              </a:rPr>
              <a:t>(as the name suggests) works on a push to specific branches. </a:t>
            </a:r>
          </a:p>
          <a:p>
            <a:r>
              <a:rPr lang="en-US" dirty="0">
                <a:solidFill>
                  <a:schemeClr val="tx2"/>
                </a:solidFill>
              </a:rPr>
              <a:t>e.g. the build will start only when we push something to the master branch.</a:t>
            </a:r>
          </a:p>
          <a:p>
            <a:endParaRPr lang="en-US" dirty="0"/>
          </a:p>
          <a:p>
            <a:r>
              <a:rPr lang="en-US" b="1" dirty="0"/>
              <a:t>Pool </a:t>
            </a:r>
            <a:r>
              <a:rPr lang="en-US" dirty="0">
                <a:solidFill>
                  <a:schemeClr val="tx2"/>
                </a:solidFill>
              </a:rPr>
              <a:t>is an agent pool on which build will run; by default, it uses Azure Agents Pool.</a:t>
            </a:r>
          </a:p>
          <a:p>
            <a:endParaRPr lang="en-US" dirty="0"/>
          </a:p>
          <a:p>
            <a:r>
              <a:rPr lang="en-US" dirty="0">
                <a:solidFill>
                  <a:schemeClr val="tx2"/>
                </a:solidFill>
              </a:rPr>
              <a:t>Custom </a:t>
            </a:r>
            <a:r>
              <a:rPr lang="en-US" b="1" dirty="0"/>
              <a:t>variables</a:t>
            </a:r>
            <a:r>
              <a:rPr lang="en-US" dirty="0"/>
              <a:t> </a:t>
            </a:r>
            <a:r>
              <a:rPr lang="en-US" dirty="0">
                <a:solidFill>
                  <a:schemeClr val="tx2"/>
                </a:solidFill>
              </a:rPr>
              <a:t>$(variable) </a:t>
            </a:r>
          </a:p>
        </p:txBody>
      </p:sp>
    </p:spTree>
    <p:extLst>
      <p:ext uri="{BB962C8B-B14F-4D97-AF65-F5344CB8AC3E}">
        <p14:creationId xmlns:p14="http://schemas.microsoft.com/office/powerpoint/2010/main" val="8811993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912CA7-B913-4598-85AB-CBB2B93654F9}"/>
              </a:ext>
            </a:extLst>
          </p:cNvPr>
          <p:cNvSpPr>
            <a:spLocks noGrp="1"/>
          </p:cNvSpPr>
          <p:nvPr>
            <p:ph type="title"/>
          </p:nvPr>
        </p:nvSpPr>
        <p:spPr/>
        <p:txBody>
          <a:bodyPr/>
          <a:lstStyle/>
          <a:p>
            <a:r>
              <a:rPr lang="en-US" dirty="0"/>
              <a:t>Connect your app</a:t>
            </a:r>
          </a:p>
        </p:txBody>
      </p:sp>
      <p:pic>
        <p:nvPicPr>
          <p:cNvPr id="7" name="Picture 6">
            <a:extLst>
              <a:ext uri="{FF2B5EF4-FFF2-40B4-BE49-F238E27FC236}">
                <a16:creationId xmlns:a16="http://schemas.microsoft.com/office/drawing/2014/main" id="{619C96B8-1BB5-4F4B-A42B-B79614FE5EE4}"/>
              </a:ext>
            </a:extLst>
          </p:cNvPr>
          <p:cNvPicPr>
            <a:picLocks noChangeAspect="1"/>
          </p:cNvPicPr>
          <p:nvPr/>
        </p:nvPicPr>
        <p:blipFill>
          <a:blip r:embed="rId2"/>
          <a:stretch>
            <a:fillRect/>
          </a:stretch>
        </p:blipFill>
        <p:spPr>
          <a:xfrm>
            <a:off x="432521" y="1398709"/>
            <a:ext cx="3432897" cy="4060582"/>
          </a:xfrm>
          <a:prstGeom prst="rect">
            <a:avLst/>
          </a:prstGeom>
        </p:spPr>
      </p:pic>
      <p:sp>
        <p:nvSpPr>
          <p:cNvPr id="10" name="TextBox 9">
            <a:extLst>
              <a:ext uri="{FF2B5EF4-FFF2-40B4-BE49-F238E27FC236}">
                <a16:creationId xmlns:a16="http://schemas.microsoft.com/office/drawing/2014/main" id="{B097EB99-E034-4547-BDD1-3524F339F573}"/>
              </a:ext>
            </a:extLst>
          </p:cNvPr>
          <p:cNvSpPr txBox="1"/>
          <p:nvPr/>
        </p:nvSpPr>
        <p:spPr>
          <a:xfrm>
            <a:off x="5637068" y="2971800"/>
            <a:ext cx="914400" cy="914400"/>
          </a:xfrm>
          <a:prstGeom prst="rect">
            <a:avLst/>
          </a:prstGeom>
          <a:noFill/>
        </p:spPr>
        <p:txBody>
          <a:bodyPr wrap="square" rtlCol="0">
            <a:spAutoFit/>
          </a:bodyPr>
          <a:lstStyle/>
          <a:p>
            <a:endParaRPr lang="en-US" dirty="0"/>
          </a:p>
        </p:txBody>
      </p:sp>
      <p:pic>
        <p:nvPicPr>
          <p:cNvPr id="11" name="Picture 10">
            <a:extLst>
              <a:ext uri="{FF2B5EF4-FFF2-40B4-BE49-F238E27FC236}">
                <a16:creationId xmlns:a16="http://schemas.microsoft.com/office/drawing/2014/main" id="{66F6CC2F-A357-4B5B-89F1-FC7EFDC3C590}"/>
              </a:ext>
            </a:extLst>
          </p:cNvPr>
          <p:cNvPicPr>
            <a:picLocks noChangeAspect="1"/>
          </p:cNvPicPr>
          <p:nvPr/>
        </p:nvPicPr>
        <p:blipFill>
          <a:blip r:embed="rId3"/>
          <a:stretch>
            <a:fillRect/>
          </a:stretch>
        </p:blipFill>
        <p:spPr>
          <a:xfrm>
            <a:off x="5839557" y="1966912"/>
            <a:ext cx="4791075" cy="2924175"/>
          </a:xfrm>
          <a:prstGeom prst="rect">
            <a:avLst/>
          </a:prstGeom>
        </p:spPr>
      </p:pic>
    </p:spTree>
    <p:extLst>
      <p:ext uri="{BB962C8B-B14F-4D97-AF65-F5344CB8AC3E}">
        <p14:creationId xmlns:p14="http://schemas.microsoft.com/office/powerpoint/2010/main" val="12091201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912CA7-B913-4598-85AB-CBB2B93654F9}"/>
              </a:ext>
            </a:extLst>
          </p:cNvPr>
          <p:cNvSpPr>
            <a:spLocks noGrp="1"/>
          </p:cNvSpPr>
          <p:nvPr>
            <p:ph type="title"/>
          </p:nvPr>
        </p:nvSpPr>
        <p:spPr/>
        <p:txBody>
          <a:bodyPr/>
          <a:lstStyle/>
          <a:p>
            <a:r>
              <a:rPr lang="en-US" dirty="0"/>
              <a:t>Connect your app - GitHub</a:t>
            </a:r>
          </a:p>
        </p:txBody>
      </p:sp>
      <p:sp>
        <p:nvSpPr>
          <p:cNvPr id="10" name="TextBox 9">
            <a:extLst>
              <a:ext uri="{FF2B5EF4-FFF2-40B4-BE49-F238E27FC236}">
                <a16:creationId xmlns:a16="http://schemas.microsoft.com/office/drawing/2014/main" id="{B097EB99-E034-4547-BDD1-3524F339F573}"/>
              </a:ext>
            </a:extLst>
          </p:cNvPr>
          <p:cNvSpPr txBox="1"/>
          <p:nvPr/>
        </p:nvSpPr>
        <p:spPr>
          <a:xfrm>
            <a:off x="5637068" y="2971800"/>
            <a:ext cx="914400" cy="914400"/>
          </a:xfrm>
          <a:prstGeom prst="rect">
            <a:avLst/>
          </a:prstGeom>
          <a:noFill/>
        </p:spPr>
        <p:txBody>
          <a:bodyPr wrap="square" rtlCol="0">
            <a:spAutoFit/>
          </a:bodyPr>
          <a:lstStyle/>
          <a:p>
            <a:endParaRPr lang="en-US" dirty="0"/>
          </a:p>
        </p:txBody>
      </p:sp>
      <p:pic>
        <p:nvPicPr>
          <p:cNvPr id="3" name="Picture 2">
            <a:extLst>
              <a:ext uri="{FF2B5EF4-FFF2-40B4-BE49-F238E27FC236}">
                <a16:creationId xmlns:a16="http://schemas.microsoft.com/office/drawing/2014/main" id="{FA47304A-5363-4C75-972F-67E259EEBA30}"/>
              </a:ext>
            </a:extLst>
          </p:cNvPr>
          <p:cNvPicPr>
            <a:picLocks noChangeAspect="1"/>
          </p:cNvPicPr>
          <p:nvPr/>
        </p:nvPicPr>
        <p:blipFill>
          <a:blip r:embed="rId2"/>
          <a:stretch>
            <a:fillRect/>
          </a:stretch>
        </p:blipFill>
        <p:spPr>
          <a:xfrm>
            <a:off x="325315" y="947737"/>
            <a:ext cx="7867650" cy="4962525"/>
          </a:xfrm>
          <a:prstGeom prst="rect">
            <a:avLst/>
          </a:prstGeom>
        </p:spPr>
      </p:pic>
    </p:spTree>
    <p:extLst>
      <p:ext uri="{BB962C8B-B14F-4D97-AF65-F5344CB8AC3E}">
        <p14:creationId xmlns:p14="http://schemas.microsoft.com/office/powerpoint/2010/main" val="33246103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60BA4E4-4C6E-4855-B9EB-6C856CB562CE}"/>
              </a:ext>
            </a:extLst>
          </p:cNvPr>
          <p:cNvSpPr>
            <a:spLocks noGrp="1"/>
          </p:cNvSpPr>
          <p:nvPr>
            <p:ph type="ctrTitle"/>
          </p:nvPr>
        </p:nvSpPr>
        <p:spPr/>
        <p:txBody>
          <a:bodyPr/>
          <a:lstStyle/>
          <a:p>
            <a:r>
              <a:rPr lang="en-US" dirty="0">
                <a:solidFill>
                  <a:schemeClr val="tx1"/>
                </a:solidFill>
                <a:latin typeface="+mj-lt"/>
              </a:rPr>
              <a:t>What is Xamarin?</a:t>
            </a:r>
          </a:p>
        </p:txBody>
      </p:sp>
    </p:spTree>
    <p:extLst>
      <p:ext uri="{BB962C8B-B14F-4D97-AF65-F5344CB8AC3E}">
        <p14:creationId xmlns:p14="http://schemas.microsoft.com/office/powerpoint/2010/main" val="18265297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EDCB318-5134-4983-BF30-065B544A8F36}"/>
              </a:ext>
            </a:extLst>
          </p:cNvPr>
          <p:cNvSpPr>
            <a:spLocks noGrp="1"/>
          </p:cNvSpPr>
          <p:nvPr>
            <p:ph type="body" sz="quarter" idx="4294967295"/>
          </p:nvPr>
        </p:nvSpPr>
        <p:spPr>
          <a:xfrm>
            <a:off x="4817918" y="2938665"/>
            <a:ext cx="2393373" cy="970280"/>
          </a:xfrm>
        </p:spPr>
        <p:txBody>
          <a:bodyPr>
            <a:normAutofit/>
          </a:bodyPr>
          <a:lstStyle/>
          <a:p>
            <a:r>
              <a:rPr lang="en-US" sz="6000" dirty="0">
                <a:solidFill>
                  <a:schemeClr val="bg1"/>
                </a:solidFill>
              </a:rPr>
              <a:t>DEMO</a:t>
            </a:r>
          </a:p>
        </p:txBody>
      </p:sp>
    </p:spTree>
    <p:extLst>
      <p:ext uri="{BB962C8B-B14F-4D97-AF65-F5344CB8AC3E}">
        <p14:creationId xmlns:p14="http://schemas.microsoft.com/office/powerpoint/2010/main" val="372527179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912CA7-B913-4598-85AB-CBB2B93654F9}"/>
              </a:ext>
            </a:extLst>
          </p:cNvPr>
          <p:cNvSpPr>
            <a:spLocks noGrp="1"/>
          </p:cNvSpPr>
          <p:nvPr>
            <p:ph type="title"/>
          </p:nvPr>
        </p:nvSpPr>
        <p:spPr/>
        <p:txBody>
          <a:bodyPr/>
          <a:lstStyle/>
          <a:p>
            <a:r>
              <a:rPr lang="en-US" dirty="0"/>
              <a:t>Basic android  and iOS pipelines</a:t>
            </a:r>
          </a:p>
        </p:txBody>
      </p:sp>
      <p:pic>
        <p:nvPicPr>
          <p:cNvPr id="3" name="Picture 2">
            <a:extLst>
              <a:ext uri="{FF2B5EF4-FFF2-40B4-BE49-F238E27FC236}">
                <a16:creationId xmlns:a16="http://schemas.microsoft.com/office/drawing/2014/main" id="{6D9D2427-B240-41A4-809D-3074D1EF2822}"/>
              </a:ext>
            </a:extLst>
          </p:cNvPr>
          <p:cNvPicPr>
            <a:picLocks noChangeAspect="1"/>
          </p:cNvPicPr>
          <p:nvPr/>
        </p:nvPicPr>
        <p:blipFill>
          <a:blip r:embed="rId2"/>
          <a:stretch>
            <a:fillRect/>
          </a:stretch>
        </p:blipFill>
        <p:spPr>
          <a:xfrm>
            <a:off x="375958" y="1014245"/>
            <a:ext cx="4059335" cy="5206878"/>
          </a:xfrm>
          <a:prstGeom prst="rect">
            <a:avLst/>
          </a:prstGeom>
        </p:spPr>
      </p:pic>
      <p:pic>
        <p:nvPicPr>
          <p:cNvPr id="6" name="Picture 5">
            <a:extLst>
              <a:ext uri="{FF2B5EF4-FFF2-40B4-BE49-F238E27FC236}">
                <a16:creationId xmlns:a16="http://schemas.microsoft.com/office/drawing/2014/main" id="{D015F590-7FDF-4203-96C2-DAFB6DF29902}"/>
              </a:ext>
            </a:extLst>
          </p:cNvPr>
          <p:cNvPicPr>
            <a:picLocks noChangeAspect="1"/>
          </p:cNvPicPr>
          <p:nvPr/>
        </p:nvPicPr>
        <p:blipFill>
          <a:blip r:embed="rId3"/>
          <a:stretch>
            <a:fillRect/>
          </a:stretch>
        </p:blipFill>
        <p:spPr>
          <a:xfrm>
            <a:off x="5839557" y="1658648"/>
            <a:ext cx="4810125" cy="4562475"/>
          </a:xfrm>
          <a:prstGeom prst="rect">
            <a:avLst/>
          </a:prstGeom>
        </p:spPr>
      </p:pic>
    </p:spTree>
    <p:extLst>
      <p:ext uri="{BB962C8B-B14F-4D97-AF65-F5344CB8AC3E}">
        <p14:creationId xmlns:p14="http://schemas.microsoft.com/office/powerpoint/2010/main" val="417320848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1F4180-EA09-4002-B9F8-919B65C8D9E6}"/>
              </a:ext>
            </a:extLst>
          </p:cNvPr>
          <p:cNvSpPr>
            <a:spLocks noGrp="1"/>
          </p:cNvSpPr>
          <p:nvPr>
            <p:ph type="title"/>
          </p:nvPr>
        </p:nvSpPr>
        <p:spPr/>
        <p:txBody>
          <a:bodyPr/>
          <a:lstStyle/>
          <a:p>
            <a:r>
              <a:rPr lang="en-US" dirty="0"/>
              <a:t>Run UI Tests on </a:t>
            </a:r>
            <a:r>
              <a:rPr lang="en-US" dirty="0" err="1"/>
              <a:t>Appcenter</a:t>
            </a:r>
            <a:r>
              <a:rPr lang="en-US" dirty="0"/>
              <a:t> Test Cloud</a:t>
            </a:r>
          </a:p>
        </p:txBody>
      </p:sp>
      <p:sp>
        <p:nvSpPr>
          <p:cNvPr id="3" name="Title 1">
            <a:extLst>
              <a:ext uri="{FF2B5EF4-FFF2-40B4-BE49-F238E27FC236}">
                <a16:creationId xmlns:a16="http://schemas.microsoft.com/office/drawing/2014/main" id="{CF301087-9652-4676-8A62-B0D6FF61D09A}"/>
              </a:ext>
            </a:extLst>
          </p:cNvPr>
          <p:cNvSpPr>
            <a:spLocks noGrp="1"/>
          </p:cNvSpPr>
          <p:nvPr/>
        </p:nvSpPr>
        <p:spPr>
          <a:xfrm>
            <a:off x="88924" y="462530"/>
            <a:ext cx="11655840" cy="899665"/>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endParaRPr lang="en-US" dirty="0"/>
          </a:p>
        </p:txBody>
      </p:sp>
      <p:sp>
        <p:nvSpPr>
          <p:cNvPr id="4" name="Rectangle 3">
            <a:extLst>
              <a:ext uri="{FF2B5EF4-FFF2-40B4-BE49-F238E27FC236}">
                <a16:creationId xmlns:a16="http://schemas.microsoft.com/office/drawing/2014/main" id="{C69CC114-5BC3-46B1-9F70-E911CB91779C}"/>
              </a:ext>
            </a:extLst>
          </p:cNvPr>
          <p:cNvSpPr/>
          <p:nvPr/>
        </p:nvSpPr>
        <p:spPr>
          <a:xfrm>
            <a:off x="5282792" y="3891120"/>
            <a:ext cx="1201156" cy="59394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a:p>
        </p:txBody>
      </p:sp>
      <p:sp>
        <p:nvSpPr>
          <p:cNvPr id="5" name="Rectangle 4">
            <a:extLst>
              <a:ext uri="{FF2B5EF4-FFF2-40B4-BE49-F238E27FC236}">
                <a16:creationId xmlns:a16="http://schemas.microsoft.com/office/drawing/2014/main" id="{25CFC3BF-B026-4A99-94F8-26ECBEF23324}"/>
              </a:ext>
            </a:extLst>
          </p:cNvPr>
          <p:cNvSpPr/>
          <p:nvPr/>
        </p:nvSpPr>
        <p:spPr>
          <a:xfrm>
            <a:off x="156788" y="3518431"/>
            <a:ext cx="2559147" cy="131901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a:p>
        </p:txBody>
      </p:sp>
      <p:pic>
        <p:nvPicPr>
          <p:cNvPr id="6" name="Picture 5">
            <a:extLst>
              <a:ext uri="{FF2B5EF4-FFF2-40B4-BE49-F238E27FC236}">
                <a16:creationId xmlns:a16="http://schemas.microsoft.com/office/drawing/2014/main" id="{32206B28-E116-4F9B-8F3C-13C16C750DFD}"/>
              </a:ext>
            </a:extLst>
          </p:cNvPr>
          <p:cNvPicPr>
            <a:picLocks noChangeAspect="1"/>
          </p:cNvPicPr>
          <p:nvPr/>
        </p:nvPicPr>
        <p:blipFill>
          <a:blip r:embed="rId2"/>
          <a:stretch>
            <a:fillRect/>
          </a:stretch>
        </p:blipFill>
        <p:spPr>
          <a:xfrm>
            <a:off x="222859" y="1690164"/>
            <a:ext cx="1471447" cy="1030013"/>
          </a:xfrm>
          <a:prstGeom prst="rect">
            <a:avLst/>
          </a:prstGeom>
        </p:spPr>
      </p:pic>
      <p:sp>
        <p:nvSpPr>
          <p:cNvPr id="7" name="CasellaDiTesto 8">
            <a:extLst>
              <a:ext uri="{FF2B5EF4-FFF2-40B4-BE49-F238E27FC236}">
                <a16:creationId xmlns:a16="http://schemas.microsoft.com/office/drawing/2014/main" id="{C5B58525-1903-4F4A-B3A6-DB4884A780B0}"/>
              </a:ext>
            </a:extLst>
          </p:cNvPr>
          <p:cNvSpPr txBox="1"/>
          <p:nvPr/>
        </p:nvSpPr>
        <p:spPr>
          <a:xfrm>
            <a:off x="5637892" y="3920952"/>
            <a:ext cx="1237238" cy="43088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100" dirty="0" err="1">
                <a:latin typeface="Open Sans" panose="020B0606030504020204"/>
                <a:cs typeface="Arial"/>
              </a:rPr>
              <a:t>appCenter</a:t>
            </a:r>
            <a:r>
              <a:rPr lang="it-IT" sz="1100" dirty="0">
                <a:latin typeface="Open Sans" panose="020B0606030504020204"/>
                <a:cs typeface="Arial"/>
              </a:rPr>
              <a:t> </a:t>
            </a:r>
          </a:p>
          <a:p>
            <a:r>
              <a:rPr lang="it-IT" sz="1100" dirty="0" err="1">
                <a:latin typeface="Open Sans" panose="020B0606030504020204"/>
                <a:cs typeface="Arial"/>
              </a:rPr>
              <a:t>Validation</a:t>
            </a:r>
            <a:endParaRPr lang="it-IT" sz="1100" dirty="0">
              <a:latin typeface="Open Sans" panose="020B0606030504020204"/>
              <a:cs typeface="Arial"/>
            </a:endParaRPr>
          </a:p>
        </p:txBody>
      </p:sp>
      <p:sp>
        <p:nvSpPr>
          <p:cNvPr id="8" name="Rettangolo 9">
            <a:extLst>
              <a:ext uri="{FF2B5EF4-FFF2-40B4-BE49-F238E27FC236}">
                <a16:creationId xmlns:a16="http://schemas.microsoft.com/office/drawing/2014/main" id="{3AB42195-B66D-4133-92A0-E50438DDE8B2}"/>
              </a:ext>
            </a:extLst>
          </p:cNvPr>
          <p:cNvSpPr/>
          <p:nvPr/>
        </p:nvSpPr>
        <p:spPr>
          <a:xfrm>
            <a:off x="2854867" y="3887938"/>
            <a:ext cx="2222120" cy="60434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r"/>
            <a:r>
              <a:rPr lang="it-IT" sz="1050" dirty="0">
                <a:latin typeface="Open Sans" panose="020B0606030504020204"/>
                <a:cs typeface="Arial"/>
              </a:rPr>
              <a:t>        Upload package and UI Test </a:t>
            </a:r>
          </a:p>
          <a:p>
            <a:pPr algn="r"/>
            <a:r>
              <a:rPr lang="it-IT" sz="1050" dirty="0">
                <a:latin typeface="Open Sans" panose="020B0606030504020204"/>
                <a:cs typeface="Arial"/>
              </a:rPr>
              <a:t>using </a:t>
            </a:r>
            <a:r>
              <a:rPr lang="it-IT" sz="1050" b="1" i="1" dirty="0">
                <a:latin typeface="Open Sans" panose="020B0606030504020204"/>
                <a:cs typeface="Arial"/>
              </a:rPr>
              <a:t>nodeJs</a:t>
            </a:r>
            <a:r>
              <a:rPr lang="it-IT" sz="1050" dirty="0">
                <a:latin typeface="Open Sans" panose="020B0606030504020204"/>
                <a:cs typeface="Arial"/>
              </a:rPr>
              <a:t> and following </a:t>
            </a:r>
          </a:p>
          <a:p>
            <a:pPr algn="r"/>
            <a:r>
              <a:rPr lang="it-IT" sz="1050" dirty="0">
                <a:latin typeface="Open Sans" panose="020B0606030504020204"/>
                <a:cs typeface="Arial"/>
              </a:rPr>
              <a:t>app center instruction</a:t>
            </a:r>
          </a:p>
        </p:txBody>
      </p:sp>
      <p:sp>
        <p:nvSpPr>
          <p:cNvPr id="9" name="Rettangolo 12">
            <a:extLst>
              <a:ext uri="{FF2B5EF4-FFF2-40B4-BE49-F238E27FC236}">
                <a16:creationId xmlns:a16="http://schemas.microsoft.com/office/drawing/2014/main" id="{21817F9B-152D-4A78-80EF-5A97B8FCC821}"/>
              </a:ext>
            </a:extLst>
          </p:cNvPr>
          <p:cNvSpPr/>
          <p:nvPr/>
        </p:nvSpPr>
        <p:spPr>
          <a:xfrm>
            <a:off x="6758862" y="3894113"/>
            <a:ext cx="1042807" cy="604343"/>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it-IT" sz="1100" dirty="0">
                <a:latin typeface="Open Sans"/>
                <a:cs typeface="Arial"/>
              </a:rPr>
              <a:t>     Wait for</a:t>
            </a:r>
          </a:p>
          <a:p>
            <a:pPr algn="ctr"/>
            <a:r>
              <a:rPr lang="it-IT" sz="1100" dirty="0">
                <a:latin typeface="Open Sans"/>
                <a:cs typeface="Arial"/>
              </a:rPr>
              <a:t>      devices</a:t>
            </a:r>
          </a:p>
        </p:txBody>
      </p:sp>
      <p:sp>
        <p:nvSpPr>
          <p:cNvPr id="10" name="Rettangolo 13">
            <a:extLst>
              <a:ext uri="{FF2B5EF4-FFF2-40B4-BE49-F238E27FC236}">
                <a16:creationId xmlns:a16="http://schemas.microsoft.com/office/drawing/2014/main" id="{E13FEF48-BB7C-437A-A1B9-BF1CC952E539}"/>
              </a:ext>
            </a:extLst>
          </p:cNvPr>
          <p:cNvSpPr/>
          <p:nvPr/>
        </p:nvSpPr>
        <p:spPr>
          <a:xfrm>
            <a:off x="8193595" y="3020953"/>
            <a:ext cx="1681875" cy="53427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it-IT" sz="1100" dirty="0" err="1">
                <a:latin typeface="Open Sans"/>
                <a:cs typeface="Arial"/>
              </a:rPr>
              <a:t>Run</a:t>
            </a:r>
            <a:r>
              <a:rPr lang="it-IT" sz="1100" dirty="0">
                <a:latin typeface="Open Sans"/>
                <a:cs typeface="Arial"/>
              </a:rPr>
              <a:t> on first device  </a:t>
            </a:r>
            <a:r>
              <a:rPr lang="it-IT" sz="1100" dirty="0" err="1">
                <a:latin typeface="Open Sans"/>
                <a:cs typeface="Arial"/>
              </a:rPr>
              <a:t>when</a:t>
            </a:r>
            <a:r>
              <a:rPr lang="it-IT" sz="1100" dirty="0">
                <a:latin typeface="Open Sans"/>
                <a:cs typeface="Arial"/>
              </a:rPr>
              <a:t> ready</a:t>
            </a:r>
          </a:p>
        </p:txBody>
      </p:sp>
      <p:sp>
        <p:nvSpPr>
          <p:cNvPr id="11" name="Rettangolo 14">
            <a:extLst>
              <a:ext uri="{FF2B5EF4-FFF2-40B4-BE49-F238E27FC236}">
                <a16:creationId xmlns:a16="http://schemas.microsoft.com/office/drawing/2014/main" id="{704ECE97-3659-45CF-A189-696DFC7194F1}"/>
              </a:ext>
            </a:extLst>
          </p:cNvPr>
          <p:cNvSpPr/>
          <p:nvPr/>
        </p:nvSpPr>
        <p:spPr>
          <a:xfrm>
            <a:off x="8206793" y="3926233"/>
            <a:ext cx="1689600" cy="53427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it-IT" sz="1100" dirty="0">
              <a:ea typeface="+mn-lt"/>
              <a:cs typeface="+mn-lt"/>
            </a:endParaRPr>
          </a:p>
          <a:p>
            <a:pPr algn="ctr"/>
            <a:endParaRPr lang="it-IT" sz="1100" dirty="0">
              <a:ea typeface="+mn-lt"/>
              <a:cs typeface="+mn-lt"/>
            </a:endParaRPr>
          </a:p>
          <a:p>
            <a:pPr algn="ctr"/>
            <a:endParaRPr lang="it-IT" sz="1100" dirty="0">
              <a:ea typeface="+mn-lt"/>
              <a:cs typeface="+mn-lt"/>
            </a:endParaRPr>
          </a:p>
          <a:p>
            <a:pPr algn="ctr"/>
            <a:r>
              <a:rPr lang="it-IT" sz="1100" dirty="0" err="1">
                <a:latin typeface="Open Sans"/>
                <a:ea typeface="+mn-lt"/>
                <a:cs typeface="+mn-lt"/>
              </a:rPr>
              <a:t>Run</a:t>
            </a:r>
            <a:r>
              <a:rPr lang="it-IT" sz="1100" dirty="0">
                <a:latin typeface="Open Sans"/>
                <a:ea typeface="+mn-lt"/>
                <a:cs typeface="+mn-lt"/>
              </a:rPr>
              <a:t> on second device  </a:t>
            </a:r>
            <a:r>
              <a:rPr lang="it-IT" sz="1100" dirty="0" err="1">
                <a:latin typeface="Open Sans"/>
                <a:ea typeface="+mn-lt"/>
                <a:cs typeface="+mn-lt"/>
              </a:rPr>
              <a:t>when</a:t>
            </a:r>
            <a:r>
              <a:rPr lang="it-IT" sz="1100" dirty="0">
                <a:latin typeface="Open Sans"/>
                <a:ea typeface="+mn-lt"/>
                <a:cs typeface="+mn-lt"/>
              </a:rPr>
              <a:t> ready</a:t>
            </a:r>
            <a:endParaRPr lang="en-US" sz="1100" dirty="0">
              <a:latin typeface="Open Sans"/>
              <a:ea typeface="+mn-lt"/>
              <a:cs typeface="+mn-lt"/>
            </a:endParaRPr>
          </a:p>
          <a:p>
            <a:pPr algn="ctr"/>
            <a:endParaRPr lang="it-IT" sz="1100" dirty="0">
              <a:ea typeface="+mn-lt"/>
              <a:cs typeface="+mn-lt"/>
            </a:endParaRPr>
          </a:p>
          <a:p>
            <a:pPr algn="ctr"/>
            <a:endParaRPr lang="it-IT" sz="1100" dirty="0">
              <a:ea typeface="+mn-lt"/>
              <a:cs typeface="+mn-lt"/>
            </a:endParaRPr>
          </a:p>
          <a:p>
            <a:pPr algn="ctr"/>
            <a:endParaRPr lang="en-US" sz="1100" dirty="0">
              <a:ea typeface="+mn-lt"/>
              <a:cs typeface="+mn-lt"/>
            </a:endParaRPr>
          </a:p>
        </p:txBody>
      </p:sp>
      <p:sp>
        <p:nvSpPr>
          <p:cNvPr id="12" name="Rettangolo 18">
            <a:extLst>
              <a:ext uri="{FF2B5EF4-FFF2-40B4-BE49-F238E27FC236}">
                <a16:creationId xmlns:a16="http://schemas.microsoft.com/office/drawing/2014/main" id="{11F1F331-3E9F-4833-85A5-E711220025BB}"/>
              </a:ext>
            </a:extLst>
          </p:cNvPr>
          <p:cNvSpPr/>
          <p:nvPr/>
        </p:nvSpPr>
        <p:spPr>
          <a:xfrm>
            <a:off x="8211381" y="5861194"/>
            <a:ext cx="1689600" cy="53427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it-IT" sz="1100" dirty="0">
              <a:ea typeface="+mn-lt"/>
              <a:cs typeface="+mn-lt"/>
            </a:endParaRPr>
          </a:p>
          <a:p>
            <a:pPr algn="ctr"/>
            <a:endParaRPr lang="it-IT" sz="1100" dirty="0">
              <a:cs typeface="Arial"/>
            </a:endParaRPr>
          </a:p>
          <a:p>
            <a:pPr algn="ctr"/>
            <a:r>
              <a:rPr lang="it-IT" sz="1100" dirty="0" err="1">
                <a:latin typeface="Open Sans"/>
                <a:cs typeface="Arial"/>
              </a:rPr>
              <a:t>Run</a:t>
            </a:r>
            <a:r>
              <a:rPr lang="it-IT" sz="1100" dirty="0">
                <a:latin typeface="Open Sans"/>
                <a:cs typeface="Arial"/>
              </a:rPr>
              <a:t> on </a:t>
            </a:r>
            <a:r>
              <a:rPr lang="it-IT" sz="1100" dirty="0" err="1">
                <a:latin typeface="Open Sans"/>
                <a:cs typeface="Arial"/>
              </a:rPr>
              <a:t>nth</a:t>
            </a:r>
            <a:r>
              <a:rPr lang="it-IT" sz="1100" dirty="0">
                <a:latin typeface="Open Sans"/>
                <a:cs typeface="Arial"/>
              </a:rPr>
              <a:t> device  </a:t>
            </a:r>
            <a:r>
              <a:rPr lang="it-IT" sz="1100" dirty="0" err="1">
                <a:latin typeface="Open Sans"/>
                <a:cs typeface="Arial"/>
              </a:rPr>
              <a:t>when</a:t>
            </a:r>
            <a:r>
              <a:rPr lang="it-IT" sz="1100" dirty="0">
                <a:latin typeface="Open Sans"/>
                <a:cs typeface="Arial"/>
              </a:rPr>
              <a:t> ready</a:t>
            </a:r>
            <a:endParaRPr lang="en-US" sz="1100" dirty="0">
              <a:latin typeface="Open Sans"/>
              <a:ea typeface="+mn-lt"/>
              <a:cs typeface="+mn-lt"/>
            </a:endParaRPr>
          </a:p>
          <a:p>
            <a:pPr algn="ctr"/>
            <a:endParaRPr lang="it-IT" sz="1100" dirty="0">
              <a:latin typeface="Open Sans"/>
              <a:ea typeface="+mn-lt"/>
              <a:cs typeface="+mn-lt"/>
            </a:endParaRPr>
          </a:p>
          <a:p>
            <a:pPr algn="ctr"/>
            <a:endParaRPr lang="it-IT" sz="1100" dirty="0">
              <a:cs typeface="Arial"/>
            </a:endParaRPr>
          </a:p>
        </p:txBody>
      </p:sp>
      <p:sp>
        <p:nvSpPr>
          <p:cNvPr id="13" name="Rettangolo 19">
            <a:extLst>
              <a:ext uri="{FF2B5EF4-FFF2-40B4-BE49-F238E27FC236}">
                <a16:creationId xmlns:a16="http://schemas.microsoft.com/office/drawing/2014/main" id="{E48CF7ED-3AF7-476E-8778-960049EA1C3A}"/>
              </a:ext>
            </a:extLst>
          </p:cNvPr>
          <p:cNvSpPr/>
          <p:nvPr/>
        </p:nvSpPr>
        <p:spPr>
          <a:xfrm>
            <a:off x="10450069" y="3920952"/>
            <a:ext cx="1653008" cy="53427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it-IT" sz="1100" dirty="0">
              <a:latin typeface="Open Sans"/>
              <a:cs typeface="Arial"/>
            </a:endParaRPr>
          </a:p>
        </p:txBody>
      </p:sp>
      <p:cxnSp>
        <p:nvCxnSpPr>
          <p:cNvPr id="14" name="Straight Arrow Connector 13">
            <a:extLst>
              <a:ext uri="{FF2B5EF4-FFF2-40B4-BE49-F238E27FC236}">
                <a16:creationId xmlns:a16="http://schemas.microsoft.com/office/drawing/2014/main" id="{0F6D1E98-0F11-434D-A790-703494C4E874}"/>
              </a:ext>
            </a:extLst>
          </p:cNvPr>
          <p:cNvCxnSpPr>
            <a:cxnSpLocks/>
            <a:stCxn id="8" idx="3"/>
            <a:endCxn id="4" idx="1"/>
          </p:cNvCxnSpPr>
          <p:nvPr/>
        </p:nvCxnSpPr>
        <p:spPr>
          <a:xfrm flipV="1">
            <a:off x="5076987" y="4188090"/>
            <a:ext cx="205805" cy="20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CA5D77FB-71E6-481F-BE46-4AD1EF03797F}"/>
              </a:ext>
            </a:extLst>
          </p:cNvPr>
          <p:cNvCxnSpPr>
            <a:cxnSpLocks/>
            <a:endCxn id="9" idx="1"/>
          </p:cNvCxnSpPr>
          <p:nvPr/>
        </p:nvCxnSpPr>
        <p:spPr>
          <a:xfrm>
            <a:off x="6490497" y="4196285"/>
            <a:ext cx="26836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7CF37814-4760-4947-B9CA-46B97A72A796}"/>
              </a:ext>
            </a:extLst>
          </p:cNvPr>
          <p:cNvCxnSpPr>
            <a:cxnSpLocks/>
            <a:stCxn id="9" idx="3"/>
            <a:endCxn id="10" idx="1"/>
          </p:cNvCxnSpPr>
          <p:nvPr/>
        </p:nvCxnSpPr>
        <p:spPr>
          <a:xfrm flipV="1">
            <a:off x="7801669" y="3288091"/>
            <a:ext cx="391926" cy="9081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C68B05AE-5A40-4812-BD26-FAA7171DCB22}"/>
              </a:ext>
            </a:extLst>
          </p:cNvPr>
          <p:cNvCxnSpPr>
            <a:cxnSpLocks/>
            <a:stCxn id="9" idx="3"/>
            <a:endCxn id="11" idx="1"/>
          </p:cNvCxnSpPr>
          <p:nvPr/>
        </p:nvCxnSpPr>
        <p:spPr>
          <a:xfrm flipV="1">
            <a:off x="7801669" y="4193371"/>
            <a:ext cx="405124" cy="29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A9A06B9E-972D-4E99-8DB0-BF7D9A7DE958}"/>
              </a:ext>
            </a:extLst>
          </p:cNvPr>
          <p:cNvCxnSpPr>
            <a:cxnSpLocks/>
            <a:stCxn id="9" idx="3"/>
            <a:endCxn id="12" idx="1"/>
          </p:cNvCxnSpPr>
          <p:nvPr/>
        </p:nvCxnSpPr>
        <p:spPr>
          <a:xfrm>
            <a:off x="7801669" y="4196285"/>
            <a:ext cx="409712" cy="19320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86D88962-1948-4A89-878F-C7FD75D55A60}"/>
              </a:ext>
            </a:extLst>
          </p:cNvPr>
          <p:cNvCxnSpPr>
            <a:cxnSpLocks/>
            <a:stCxn id="10" idx="3"/>
            <a:endCxn id="13" idx="1"/>
          </p:cNvCxnSpPr>
          <p:nvPr/>
        </p:nvCxnSpPr>
        <p:spPr>
          <a:xfrm>
            <a:off x="9875470" y="3288091"/>
            <a:ext cx="574599" cy="8999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7B74EF4B-5E46-45BF-8AE0-F24556E24C12}"/>
              </a:ext>
            </a:extLst>
          </p:cNvPr>
          <p:cNvCxnSpPr>
            <a:cxnSpLocks/>
            <a:stCxn id="12" idx="3"/>
            <a:endCxn id="13" idx="1"/>
          </p:cNvCxnSpPr>
          <p:nvPr/>
        </p:nvCxnSpPr>
        <p:spPr>
          <a:xfrm flipV="1">
            <a:off x="9900981" y="4188090"/>
            <a:ext cx="549088" cy="19402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5">
            <a:extLst>
              <a:ext uri="{FF2B5EF4-FFF2-40B4-BE49-F238E27FC236}">
                <a16:creationId xmlns:a16="http://schemas.microsoft.com/office/drawing/2014/main" id="{95A7CB12-7C43-4132-B9F5-A426C1BF381E}"/>
              </a:ext>
            </a:extLst>
          </p:cNvPr>
          <p:cNvSpPr txBox="1"/>
          <p:nvPr/>
        </p:nvSpPr>
        <p:spPr>
          <a:xfrm>
            <a:off x="334511" y="3279172"/>
            <a:ext cx="2149948" cy="261610"/>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100" dirty="0">
                <a:latin typeface="Open Sans"/>
              </a:rPr>
              <a:t>Configure your run by selecting</a:t>
            </a:r>
          </a:p>
        </p:txBody>
      </p:sp>
      <p:cxnSp>
        <p:nvCxnSpPr>
          <p:cNvPr id="22" name="Straight Arrow Connector 21">
            <a:extLst>
              <a:ext uri="{FF2B5EF4-FFF2-40B4-BE49-F238E27FC236}">
                <a16:creationId xmlns:a16="http://schemas.microsoft.com/office/drawing/2014/main" id="{1F7CCFA1-C58E-4B31-8733-028B7C72EFFD}"/>
              </a:ext>
            </a:extLst>
          </p:cNvPr>
          <p:cNvCxnSpPr>
            <a:cxnSpLocks/>
            <a:stCxn id="5" idx="3"/>
            <a:endCxn id="8" idx="1"/>
          </p:cNvCxnSpPr>
          <p:nvPr/>
        </p:nvCxnSpPr>
        <p:spPr>
          <a:xfrm>
            <a:off x="2715935" y="4177939"/>
            <a:ext cx="138932" cy="121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3" name="Picture 22">
            <a:extLst>
              <a:ext uri="{FF2B5EF4-FFF2-40B4-BE49-F238E27FC236}">
                <a16:creationId xmlns:a16="http://schemas.microsoft.com/office/drawing/2014/main" id="{4AA787FC-65C1-4FBB-A072-0A989A695B4A}"/>
              </a:ext>
            </a:extLst>
          </p:cNvPr>
          <p:cNvPicPr>
            <a:picLocks noChangeAspect="1"/>
          </p:cNvPicPr>
          <p:nvPr/>
        </p:nvPicPr>
        <p:blipFill>
          <a:blip r:embed="rId3"/>
          <a:stretch>
            <a:fillRect/>
          </a:stretch>
        </p:blipFill>
        <p:spPr>
          <a:xfrm>
            <a:off x="179072" y="3583360"/>
            <a:ext cx="360379" cy="283444"/>
          </a:xfrm>
          <a:prstGeom prst="rect">
            <a:avLst/>
          </a:prstGeom>
        </p:spPr>
      </p:pic>
      <p:pic>
        <p:nvPicPr>
          <p:cNvPr id="24" name="Picture 23">
            <a:extLst>
              <a:ext uri="{FF2B5EF4-FFF2-40B4-BE49-F238E27FC236}">
                <a16:creationId xmlns:a16="http://schemas.microsoft.com/office/drawing/2014/main" id="{1534D389-D31B-47B1-AD11-AE0B98204D5F}"/>
              </a:ext>
            </a:extLst>
          </p:cNvPr>
          <p:cNvPicPr>
            <a:picLocks noChangeAspect="1"/>
          </p:cNvPicPr>
          <p:nvPr/>
        </p:nvPicPr>
        <p:blipFill>
          <a:blip r:embed="rId4"/>
          <a:stretch>
            <a:fillRect/>
          </a:stretch>
        </p:blipFill>
        <p:spPr>
          <a:xfrm>
            <a:off x="2969663" y="4023847"/>
            <a:ext cx="333319" cy="246903"/>
          </a:xfrm>
          <a:prstGeom prst="rect">
            <a:avLst/>
          </a:prstGeom>
        </p:spPr>
      </p:pic>
      <p:pic>
        <p:nvPicPr>
          <p:cNvPr id="25" name="Picture 24">
            <a:extLst>
              <a:ext uri="{FF2B5EF4-FFF2-40B4-BE49-F238E27FC236}">
                <a16:creationId xmlns:a16="http://schemas.microsoft.com/office/drawing/2014/main" id="{D39D351B-CD73-4EDC-BC5B-6E0DEF115543}"/>
              </a:ext>
            </a:extLst>
          </p:cNvPr>
          <p:cNvPicPr>
            <a:picLocks noChangeAspect="1"/>
          </p:cNvPicPr>
          <p:nvPr/>
        </p:nvPicPr>
        <p:blipFill>
          <a:blip r:embed="rId5"/>
          <a:stretch>
            <a:fillRect/>
          </a:stretch>
        </p:blipFill>
        <p:spPr>
          <a:xfrm>
            <a:off x="5299898" y="3989225"/>
            <a:ext cx="321507" cy="316148"/>
          </a:xfrm>
          <a:prstGeom prst="rect">
            <a:avLst/>
          </a:prstGeom>
        </p:spPr>
      </p:pic>
      <p:pic>
        <p:nvPicPr>
          <p:cNvPr id="26" name="Picture 25">
            <a:extLst>
              <a:ext uri="{FF2B5EF4-FFF2-40B4-BE49-F238E27FC236}">
                <a16:creationId xmlns:a16="http://schemas.microsoft.com/office/drawing/2014/main" id="{7685DBD0-2BB9-46D6-B799-354949139AB7}"/>
              </a:ext>
            </a:extLst>
          </p:cNvPr>
          <p:cNvPicPr>
            <a:picLocks noChangeAspect="1"/>
          </p:cNvPicPr>
          <p:nvPr/>
        </p:nvPicPr>
        <p:blipFill>
          <a:blip r:embed="rId6"/>
          <a:stretch>
            <a:fillRect/>
          </a:stretch>
        </p:blipFill>
        <p:spPr>
          <a:xfrm>
            <a:off x="6797507" y="4055102"/>
            <a:ext cx="243435" cy="265975"/>
          </a:xfrm>
          <a:prstGeom prst="rect">
            <a:avLst/>
          </a:prstGeom>
        </p:spPr>
      </p:pic>
      <p:pic>
        <p:nvPicPr>
          <p:cNvPr id="27" name="Picture 26">
            <a:extLst>
              <a:ext uri="{FF2B5EF4-FFF2-40B4-BE49-F238E27FC236}">
                <a16:creationId xmlns:a16="http://schemas.microsoft.com/office/drawing/2014/main" id="{9770B5C9-740A-488F-AB6F-CCC585E50A8B}"/>
              </a:ext>
            </a:extLst>
          </p:cNvPr>
          <p:cNvPicPr>
            <a:picLocks noChangeAspect="1"/>
          </p:cNvPicPr>
          <p:nvPr/>
        </p:nvPicPr>
        <p:blipFill>
          <a:blip r:embed="rId7"/>
          <a:stretch>
            <a:fillRect/>
          </a:stretch>
        </p:blipFill>
        <p:spPr>
          <a:xfrm>
            <a:off x="8241122" y="3935328"/>
            <a:ext cx="241670" cy="284825"/>
          </a:xfrm>
          <a:prstGeom prst="rect">
            <a:avLst/>
          </a:prstGeom>
        </p:spPr>
      </p:pic>
      <p:pic>
        <p:nvPicPr>
          <p:cNvPr id="28" name="Picture 27">
            <a:extLst>
              <a:ext uri="{FF2B5EF4-FFF2-40B4-BE49-F238E27FC236}">
                <a16:creationId xmlns:a16="http://schemas.microsoft.com/office/drawing/2014/main" id="{6C452094-3153-4054-991B-D56F985AE0CF}"/>
              </a:ext>
            </a:extLst>
          </p:cNvPr>
          <p:cNvPicPr>
            <a:picLocks noChangeAspect="1"/>
          </p:cNvPicPr>
          <p:nvPr/>
        </p:nvPicPr>
        <p:blipFill>
          <a:blip r:embed="rId7"/>
          <a:stretch>
            <a:fillRect/>
          </a:stretch>
        </p:blipFill>
        <p:spPr>
          <a:xfrm>
            <a:off x="8263091" y="4806582"/>
            <a:ext cx="262654" cy="282758"/>
          </a:xfrm>
          <a:prstGeom prst="rect">
            <a:avLst/>
          </a:prstGeom>
        </p:spPr>
      </p:pic>
      <p:sp>
        <p:nvSpPr>
          <p:cNvPr id="29" name="TextBox 33">
            <a:extLst>
              <a:ext uri="{FF2B5EF4-FFF2-40B4-BE49-F238E27FC236}">
                <a16:creationId xmlns:a16="http://schemas.microsoft.com/office/drawing/2014/main" id="{9B8DA60A-5B1B-451F-91C1-60539533E9EB}"/>
              </a:ext>
            </a:extLst>
          </p:cNvPr>
          <p:cNvSpPr txBox="1"/>
          <p:nvPr/>
        </p:nvSpPr>
        <p:spPr>
          <a:xfrm>
            <a:off x="10844211" y="3964055"/>
            <a:ext cx="1202017" cy="43088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100" dirty="0">
                <a:latin typeface="Open Sans" panose="020B0606030504020204"/>
              </a:rPr>
              <a:t>Generate report for results</a:t>
            </a:r>
          </a:p>
        </p:txBody>
      </p:sp>
      <mc:AlternateContent xmlns:mc="http://schemas.openxmlformats.org/markup-compatibility/2006" xmlns:p14="http://schemas.microsoft.com/office/powerpoint/2010/main">
        <mc:Choice Requires="p14">
          <p:contentPart p14:bwMode="auto" r:id="rId8">
            <p14:nvContentPartPr>
              <p14:cNvPr id="30" name="Ink 29">
                <a:extLst>
                  <a:ext uri="{FF2B5EF4-FFF2-40B4-BE49-F238E27FC236}">
                    <a16:creationId xmlns:a16="http://schemas.microsoft.com/office/drawing/2014/main" id="{7BCEFDEB-BC5C-4E3A-93C8-6D9DB129B9CC}"/>
                  </a:ext>
                </a:extLst>
              </p14:cNvPr>
              <p14:cNvContentPartPr/>
              <p14:nvPr/>
            </p14:nvContentPartPr>
            <p14:xfrm>
              <a:off x="9063545" y="5468056"/>
              <a:ext cx="360" cy="360"/>
            </p14:xfrm>
          </p:contentPart>
        </mc:Choice>
        <mc:Fallback xmlns="">
          <p:pic>
            <p:nvPicPr>
              <p:cNvPr id="30" name="Ink 29">
                <a:extLst>
                  <a:ext uri="{FF2B5EF4-FFF2-40B4-BE49-F238E27FC236}">
                    <a16:creationId xmlns:a16="http://schemas.microsoft.com/office/drawing/2014/main" id="{7BCEFDEB-BC5C-4E3A-93C8-6D9DB129B9CC}"/>
                  </a:ext>
                </a:extLst>
              </p:cNvPr>
              <p:cNvPicPr/>
              <p:nvPr/>
            </p:nvPicPr>
            <p:blipFill>
              <a:blip r:embed="rId9"/>
              <a:stretch>
                <a:fillRect/>
              </a:stretch>
            </p:blipFill>
            <p:spPr>
              <a:xfrm>
                <a:off x="9045545" y="5450056"/>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31" name="Ink 30">
                <a:extLst>
                  <a:ext uri="{FF2B5EF4-FFF2-40B4-BE49-F238E27FC236}">
                    <a16:creationId xmlns:a16="http://schemas.microsoft.com/office/drawing/2014/main" id="{3D0C9CCD-5D5F-4868-8F32-537E6E39C22F}"/>
                  </a:ext>
                </a:extLst>
              </p14:cNvPr>
              <p14:cNvContentPartPr/>
              <p14:nvPr/>
            </p14:nvContentPartPr>
            <p14:xfrm>
              <a:off x="9063545" y="5623651"/>
              <a:ext cx="360" cy="360"/>
            </p14:xfrm>
          </p:contentPart>
        </mc:Choice>
        <mc:Fallback xmlns="">
          <p:pic>
            <p:nvPicPr>
              <p:cNvPr id="31" name="Ink 30">
                <a:extLst>
                  <a:ext uri="{FF2B5EF4-FFF2-40B4-BE49-F238E27FC236}">
                    <a16:creationId xmlns:a16="http://schemas.microsoft.com/office/drawing/2014/main" id="{3D0C9CCD-5D5F-4868-8F32-537E6E39C22F}"/>
                  </a:ext>
                </a:extLst>
              </p:cNvPr>
              <p:cNvPicPr/>
              <p:nvPr/>
            </p:nvPicPr>
            <p:blipFill>
              <a:blip r:embed="rId9"/>
              <a:stretch>
                <a:fillRect/>
              </a:stretch>
            </p:blipFill>
            <p:spPr>
              <a:xfrm>
                <a:off x="9045545" y="5605651"/>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32" name="Ink 31">
                <a:extLst>
                  <a:ext uri="{FF2B5EF4-FFF2-40B4-BE49-F238E27FC236}">
                    <a16:creationId xmlns:a16="http://schemas.microsoft.com/office/drawing/2014/main" id="{CF4B942E-08BD-45FD-9F7F-BAA3D3504B30}"/>
                  </a:ext>
                </a:extLst>
              </p14:cNvPr>
              <p14:cNvContentPartPr/>
              <p14:nvPr/>
            </p14:nvContentPartPr>
            <p14:xfrm>
              <a:off x="9063545" y="5745562"/>
              <a:ext cx="360" cy="360"/>
            </p14:xfrm>
          </p:contentPart>
        </mc:Choice>
        <mc:Fallback xmlns="">
          <p:pic>
            <p:nvPicPr>
              <p:cNvPr id="32" name="Ink 31">
                <a:extLst>
                  <a:ext uri="{FF2B5EF4-FFF2-40B4-BE49-F238E27FC236}">
                    <a16:creationId xmlns:a16="http://schemas.microsoft.com/office/drawing/2014/main" id="{CF4B942E-08BD-45FD-9F7F-BAA3D3504B30}"/>
                  </a:ext>
                </a:extLst>
              </p:cNvPr>
              <p:cNvPicPr/>
              <p:nvPr/>
            </p:nvPicPr>
            <p:blipFill>
              <a:blip r:embed="rId9"/>
              <a:stretch>
                <a:fillRect/>
              </a:stretch>
            </p:blipFill>
            <p:spPr>
              <a:xfrm>
                <a:off x="9045545" y="5727562"/>
                <a:ext cx="36000" cy="36000"/>
              </a:xfrm>
              <a:prstGeom prst="rect">
                <a:avLst/>
              </a:prstGeom>
            </p:spPr>
          </p:pic>
        </mc:Fallback>
      </mc:AlternateContent>
      <p:sp>
        <p:nvSpPr>
          <p:cNvPr id="33" name="Rettangolo 14">
            <a:extLst>
              <a:ext uri="{FF2B5EF4-FFF2-40B4-BE49-F238E27FC236}">
                <a16:creationId xmlns:a16="http://schemas.microsoft.com/office/drawing/2014/main" id="{8B80FF1D-C192-43F3-AE8B-8DDD2735DACB}"/>
              </a:ext>
            </a:extLst>
          </p:cNvPr>
          <p:cNvSpPr/>
          <p:nvPr/>
        </p:nvSpPr>
        <p:spPr>
          <a:xfrm>
            <a:off x="8203536" y="4778150"/>
            <a:ext cx="1689600" cy="53427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it-IT" sz="1100" dirty="0">
              <a:ea typeface="+mn-lt"/>
              <a:cs typeface="+mn-lt"/>
            </a:endParaRPr>
          </a:p>
          <a:p>
            <a:pPr algn="ctr"/>
            <a:r>
              <a:rPr lang="it-IT" sz="1100" dirty="0">
                <a:latin typeface="Open Sans"/>
                <a:ea typeface="+mn-lt"/>
                <a:cs typeface="+mn-lt"/>
              </a:rPr>
              <a:t>Run on third device  when ready</a:t>
            </a:r>
            <a:endParaRPr lang="it-IT" sz="1100" dirty="0">
              <a:ea typeface="+mn-lt"/>
              <a:cs typeface="+mn-lt"/>
            </a:endParaRPr>
          </a:p>
          <a:p>
            <a:pPr algn="ctr"/>
            <a:endParaRPr lang="en-US" sz="1100" dirty="0">
              <a:ea typeface="+mn-lt"/>
              <a:cs typeface="+mn-lt"/>
            </a:endParaRPr>
          </a:p>
        </p:txBody>
      </p:sp>
      <p:pic>
        <p:nvPicPr>
          <p:cNvPr id="34" name="Picture 33">
            <a:extLst>
              <a:ext uri="{FF2B5EF4-FFF2-40B4-BE49-F238E27FC236}">
                <a16:creationId xmlns:a16="http://schemas.microsoft.com/office/drawing/2014/main" id="{F786561C-CA10-4776-9C1E-9D4FAF413866}"/>
              </a:ext>
            </a:extLst>
          </p:cNvPr>
          <p:cNvPicPr>
            <a:picLocks noChangeAspect="1"/>
          </p:cNvPicPr>
          <p:nvPr/>
        </p:nvPicPr>
        <p:blipFill>
          <a:blip r:embed="rId7"/>
          <a:stretch>
            <a:fillRect/>
          </a:stretch>
        </p:blipFill>
        <p:spPr>
          <a:xfrm>
            <a:off x="8260610" y="5882097"/>
            <a:ext cx="244865" cy="288591"/>
          </a:xfrm>
          <a:prstGeom prst="rect">
            <a:avLst/>
          </a:prstGeom>
        </p:spPr>
      </p:pic>
      <p:cxnSp>
        <p:nvCxnSpPr>
          <p:cNvPr id="35" name="Straight Arrow Connector 34">
            <a:extLst>
              <a:ext uri="{FF2B5EF4-FFF2-40B4-BE49-F238E27FC236}">
                <a16:creationId xmlns:a16="http://schemas.microsoft.com/office/drawing/2014/main" id="{E6103837-E19B-473E-8D0E-2DBF71D49F37}"/>
              </a:ext>
            </a:extLst>
          </p:cNvPr>
          <p:cNvCxnSpPr>
            <a:cxnSpLocks/>
            <a:stCxn id="9" idx="3"/>
            <a:endCxn id="33" idx="1"/>
          </p:cNvCxnSpPr>
          <p:nvPr/>
        </p:nvCxnSpPr>
        <p:spPr>
          <a:xfrm>
            <a:off x="7801669" y="4196285"/>
            <a:ext cx="401867" cy="8490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ADEF937D-84E2-44BB-8415-BB32F5B3CA0F}"/>
              </a:ext>
            </a:extLst>
          </p:cNvPr>
          <p:cNvCxnSpPr>
            <a:cxnSpLocks/>
            <a:stCxn id="33" idx="3"/>
            <a:endCxn id="13" idx="1"/>
          </p:cNvCxnSpPr>
          <p:nvPr/>
        </p:nvCxnSpPr>
        <p:spPr>
          <a:xfrm flipV="1">
            <a:off x="9893136" y="4188090"/>
            <a:ext cx="556933" cy="8571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7" name="Picture 36">
            <a:extLst>
              <a:ext uri="{FF2B5EF4-FFF2-40B4-BE49-F238E27FC236}">
                <a16:creationId xmlns:a16="http://schemas.microsoft.com/office/drawing/2014/main" id="{F738CB8E-812A-4A45-884D-C0946E246485}"/>
              </a:ext>
            </a:extLst>
          </p:cNvPr>
          <p:cNvPicPr>
            <a:picLocks noChangeAspect="1"/>
          </p:cNvPicPr>
          <p:nvPr/>
        </p:nvPicPr>
        <p:blipFill>
          <a:blip r:embed="rId12"/>
          <a:stretch>
            <a:fillRect/>
          </a:stretch>
        </p:blipFill>
        <p:spPr>
          <a:xfrm>
            <a:off x="10482562" y="3986735"/>
            <a:ext cx="304800" cy="342900"/>
          </a:xfrm>
          <a:prstGeom prst="rect">
            <a:avLst/>
          </a:prstGeom>
        </p:spPr>
      </p:pic>
      <p:cxnSp>
        <p:nvCxnSpPr>
          <p:cNvPr id="38" name="Straight Arrow Connector 37">
            <a:extLst>
              <a:ext uri="{FF2B5EF4-FFF2-40B4-BE49-F238E27FC236}">
                <a16:creationId xmlns:a16="http://schemas.microsoft.com/office/drawing/2014/main" id="{134716B5-FA20-48F7-B8A8-6CE35382BA0A}"/>
              </a:ext>
            </a:extLst>
          </p:cNvPr>
          <p:cNvCxnSpPr>
            <a:cxnSpLocks/>
            <a:stCxn id="11" idx="3"/>
            <a:endCxn id="13" idx="1"/>
          </p:cNvCxnSpPr>
          <p:nvPr/>
        </p:nvCxnSpPr>
        <p:spPr>
          <a:xfrm flipV="1">
            <a:off x="9896393" y="4188090"/>
            <a:ext cx="553676" cy="52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9" name="Picture 38">
            <a:extLst>
              <a:ext uri="{FF2B5EF4-FFF2-40B4-BE49-F238E27FC236}">
                <a16:creationId xmlns:a16="http://schemas.microsoft.com/office/drawing/2014/main" id="{CE622F2C-862A-476B-9B80-F7E162E1FC58}"/>
              </a:ext>
            </a:extLst>
          </p:cNvPr>
          <p:cNvPicPr>
            <a:picLocks noChangeAspect="1"/>
          </p:cNvPicPr>
          <p:nvPr/>
        </p:nvPicPr>
        <p:blipFill>
          <a:blip r:embed="rId7"/>
          <a:stretch>
            <a:fillRect/>
          </a:stretch>
        </p:blipFill>
        <p:spPr>
          <a:xfrm>
            <a:off x="8227412" y="4806582"/>
            <a:ext cx="241670" cy="284825"/>
          </a:xfrm>
          <a:prstGeom prst="rect">
            <a:avLst/>
          </a:prstGeom>
        </p:spPr>
      </p:pic>
      <p:pic>
        <p:nvPicPr>
          <p:cNvPr id="40" name="Picture 39">
            <a:extLst>
              <a:ext uri="{FF2B5EF4-FFF2-40B4-BE49-F238E27FC236}">
                <a16:creationId xmlns:a16="http://schemas.microsoft.com/office/drawing/2014/main" id="{60285E82-429C-4356-A5FC-105399B046D9}"/>
              </a:ext>
            </a:extLst>
          </p:cNvPr>
          <p:cNvPicPr>
            <a:picLocks noChangeAspect="1"/>
          </p:cNvPicPr>
          <p:nvPr/>
        </p:nvPicPr>
        <p:blipFill>
          <a:blip r:embed="rId7"/>
          <a:stretch>
            <a:fillRect/>
          </a:stretch>
        </p:blipFill>
        <p:spPr>
          <a:xfrm>
            <a:off x="8203536" y="3046356"/>
            <a:ext cx="241670" cy="284825"/>
          </a:xfrm>
          <a:prstGeom prst="rect">
            <a:avLst/>
          </a:prstGeom>
        </p:spPr>
      </p:pic>
      <p:pic>
        <p:nvPicPr>
          <p:cNvPr id="41" name="Picture 40">
            <a:extLst>
              <a:ext uri="{FF2B5EF4-FFF2-40B4-BE49-F238E27FC236}">
                <a16:creationId xmlns:a16="http://schemas.microsoft.com/office/drawing/2014/main" id="{71D8FDFF-9C6A-45D6-B4B1-5000EA19431D}"/>
              </a:ext>
            </a:extLst>
          </p:cNvPr>
          <p:cNvPicPr>
            <a:picLocks noChangeAspect="1"/>
          </p:cNvPicPr>
          <p:nvPr/>
        </p:nvPicPr>
        <p:blipFill>
          <a:blip r:embed="rId13"/>
          <a:stretch>
            <a:fillRect/>
          </a:stretch>
        </p:blipFill>
        <p:spPr>
          <a:xfrm>
            <a:off x="2025473" y="1958316"/>
            <a:ext cx="1200150" cy="666750"/>
          </a:xfrm>
          <a:prstGeom prst="rect">
            <a:avLst/>
          </a:prstGeom>
        </p:spPr>
      </p:pic>
      <p:pic>
        <p:nvPicPr>
          <p:cNvPr id="42" name="Picture 41">
            <a:extLst>
              <a:ext uri="{FF2B5EF4-FFF2-40B4-BE49-F238E27FC236}">
                <a16:creationId xmlns:a16="http://schemas.microsoft.com/office/drawing/2014/main" id="{36D09C80-3C3D-450E-8EA7-1E1D7993B64E}"/>
              </a:ext>
            </a:extLst>
          </p:cNvPr>
          <p:cNvPicPr>
            <a:picLocks noChangeAspect="1"/>
          </p:cNvPicPr>
          <p:nvPr/>
        </p:nvPicPr>
        <p:blipFill>
          <a:blip r:embed="rId14"/>
          <a:stretch>
            <a:fillRect/>
          </a:stretch>
        </p:blipFill>
        <p:spPr>
          <a:xfrm>
            <a:off x="3704127" y="1680858"/>
            <a:ext cx="6467475" cy="1228725"/>
          </a:xfrm>
          <a:prstGeom prst="rect">
            <a:avLst/>
          </a:prstGeom>
        </p:spPr>
      </p:pic>
      <p:pic>
        <p:nvPicPr>
          <p:cNvPr id="43" name="Picture 42">
            <a:extLst>
              <a:ext uri="{FF2B5EF4-FFF2-40B4-BE49-F238E27FC236}">
                <a16:creationId xmlns:a16="http://schemas.microsoft.com/office/drawing/2014/main" id="{FE4E89BE-4183-4B3A-A32E-49B519A580A2}"/>
              </a:ext>
            </a:extLst>
          </p:cNvPr>
          <p:cNvPicPr>
            <a:picLocks noChangeAspect="1"/>
          </p:cNvPicPr>
          <p:nvPr/>
        </p:nvPicPr>
        <p:blipFill>
          <a:blip r:embed="rId15"/>
          <a:stretch>
            <a:fillRect/>
          </a:stretch>
        </p:blipFill>
        <p:spPr>
          <a:xfrm>
            <a:off x="177899" y="3833885"/>
            <a:ext cx="2457450" cy="942975"/>
          </a:xfrm>
          <a:prstGeom prst="rect">
            <a:avLst/>
          </a:prstGeom>
        </p:spPr>
      </p:pic>
    </p:spTree>
    <p:extLst>
      <p:ext uri="{BB962C8B-B14F-4D97-AF65-F5344CB8AC3E}">
        <p14:creationId xmlns:p14="http://schemas.microsoft.com/office/powerpoint/2010/main" val="34557811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D0415F-D354-4ADF-A3B7-072685C6F17A}"/>
              </a:ext>
            </a:extLst>
          </p:cNvPr>
          <p:cNvSpPr>
            <a:spLocks noGrp="1"/>
          </p:cNvSpPr>
          <p:nvPr>
            <p:ph type="title"/>
          </p:nvPr>
        </p:nvSpPr>
        <p:spPr/>
        <p:txBody>
          <a:bodyPr/>
          <a:lstStyle/>
          <a:p>
            <a:r>
              <a:rPr lang="en-US" sz="3200" dirty="0"/>
              <a:t> Add UI Tests to DevOps using </a:t>
            </a:r>
            <a:r>
              <a:rPr lang="en-US" sz="3200" dirty="0" err="1"/>
              <a:t>AppCenter</a:t>
            </a:r>
            <a:endParaRPr lang="en-US" dirty="0"/>
          </a:p>
        </p:txBody>
      </p:sp>
      <p:sp>
        <p:nvSpPr>
          <p:cNvPr id="3" name="Title 1">
            <a:extLst>
              <a:ext uri="{FF2B5EF4-FFF2-40B4-BE49-F238E27FC236}">
                <a16:creationId xmlns:a16="http://schemas.microsoft.com/office/drawing/2014/main" id="{48D10C52-F1F2-4EE4-AB87-5D36FE322250}"/>
              </a:ext>
            </a:extLst>
          </p:cNvPr>
          <p:cNvSpPr>
            <a:spLocks noGrp="1"/>
          </p:cNvSpPr>
          <p:nvPr/>
        </p:nvSpPr>
        <p:spPr>
          <a:xfrm>
            <a:off x="435251" y="675079"/>
            <a:ext cx="11655840" cy="899665"/>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endParaRPr lang="en-US" dirty="0"/>
          </a:p>
        </p:txBody>
      </p:sp>
      <p:sp>
        <p:nvSpPr>
          <p:cNvPr id="4" name="Rectangle 3">
            <a:extLst>
              <a:ext uri="{FF2B5EF4-FFF2-40B4-BE49-F238E27FC236}">
                <a16:creationId xmlns:a16="http://schemas.microsoft.com/office/drawing/2014/main" id="{62DC515F-685C-4D6F-8DD1-9D1962CDFD4A}"/>
              </a:ext>
            </a:extLst>
          </p:cNvPr>
          <p:cNvSpPr>
            <a:spLocks noChangeArrowheads="1"/>
          </p:cNvSpPr>
          <p:nvPr/>
        </p:nvSpPr>
        <p:spPr bwMode="auto">
          <a:xfrm>
            <a:off x="100909" y="46921"/>
            <a:ext cx="161756"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5" name="Picture 4">
            <a:extLst>
              <a:ext uri="{FF2B5EF4-FFF2-40B4-BE49-F238E27FC236}">
                <a16:creationId xmlns:a16="http://schemas.microsoft.com/office/drawing/2014/main" id="{44F31E95-6ED6-4B68-B22C-234AD16DC2CE}"/>
              </a:ext>
            </a:extLst>
          </p:cNvPr>
          <p:cNvPicPr>
            <a:picLocks noChangeAspect="1"/>
          </p:cNvPicPr>
          <p:nvPr/>
        </p:nvPicPr>
        <p:blipFill>
          <a:blip r:embed="rId2"/>
          <a:stretch>
            <a:fillRect/>
          </a:stretch>
        </p:blipFill>
        <p:spPr>
          <a:xfrm>
            <a:off x="7917057" y="1301596"/>
            <a:ext cx="2695333" cy="5151631"/>
          </a:xfrm>
          <a:prstGeom prst="rect">
            <a:avLst/>
          </a:prstGeom>
        </p:spPr>
      </p:pic>
      <p:pic>
        <p:nvPicPr>
          <p:cNvPr id="6" name="Picture 5">
            <a:extLst>
              <a:ext uri="{FF2B5EF4-FFF2-40B4-BE49-F238E27FC236}">
                <a16:creationId xmlns:a16="http://schemas.microsoft.com/office/drawing/2014/main" id="{411418C1-998F-4C29-A5D1-904132742BAF}"/>
              </a:ext>
            </a:extLst>
          </p:cNvPr>
          <p:cNvPicPr>
            <a:picLocks noChangeAspect="1"/>
          </p:cNvPicPr>
          <p:nvPr/>
        </p:nvPicPr>
        <p:blipFill>
          <a:blip r:embed="rId3"/>
          <a:stretch>
            <a:fillRect/>
          </a:stretch>
        </p:blipFill>
        <p:spPr>
          <a:xfrm>
            <a:off x="1579610" y="2928344"/>
            <a:ext cx="1809616" cy="1713453"/>
          </a:xfrm>
          <a:prstGeom prst="rect">
            <a:avLst/>
          </a:prstGeom>
        </p:spPr>
      </p:pic>
      <p:sp>
        <p:nvSpPr>
          <p:cNvPr id="7" name="Rectangle 6">
            <a:extLst>
              <a:ext uri="{FF2B5EF4-FFF2-40B4-BE49-F238E27FC236}">
                <a16:creationId xmlns:a16="http://schemas.microsoft.com/office/drawing/2014/main" id="{38B86675-B679-44EE-BC6A-6EC92608E928}"/>
              </a:ext>
            </a:extLst>
          </p:cNvPr>
          <p:cNvSpPr>
            <a:spLocks noChangeArrowheads="1"/>
          </p:cNvSpPr>
          <p:nvPr/>
        </p:nvSpPr>
        <p:spPr bwMode="auto">
          <a:xfrm>
            <a:off x="1484288" y="4956014"/>
            <a:ext cx="2900762" cy="14619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i="1" u="none" strike="noStrike" cap="none" normalizeH="0" baseline="0" dirty="0">
                <a:ln>
                  <a:noFill/>
                </a:ln>
                <a:effectLst/>
                <a:latin typeface="Open Sans"/>
              </a:rPr>
              <a:t>From app center you get:</a:t>
            </a:r>
            <a:endParaRPr lang="en-US" altLang="en-US" sz="1200" b="1" dirty="0">
              <a:solidFill>
                <a:srgbClr val="2E3C7E"/>
              </a:solidFill>
              <a:latin typeface="Open San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dirty="0" err="1">
                <a:ln>
                  <a:noFill/>
                </a:ln>
                <a:solidFill>
                  <a:srgbClr val="2E3C7E"/>
                </a:solidFill>
                <a:effectLst/>
                <a:latin typeface="Open Sans"/>
              </a:rPr>
              <a:t>appcenter</a:t>
            </a:r>
            <a:r>
              <a:rPr kumimoji="0" lang="en-US" altLang="en-US" sz="1100" b="1" i="0" u="none" strike="noStrike" cap="none" normalizeH="0" baseline="0" dirty="0">
                <a:ln>
                  <a:noFill/>
                </a:ln>
                <a:solidFill>
                  <a:srgbClr val="2E3C7E"/>
                </a:solidFill>
                <a:effectLst/>
                <a:latin typeface="Open Sans"/>
              </a:rPr>
              <a:t> test run </a:t>
            </a:r>
            <a:r>
              <a:rPr kumimoji="0" lang="en-US" altLang="en-US" sz="1100" b="1" i="0" u="none" strike="noStrike" cap="none" normalizeH="0" baseline="0" dirty="0" err="1">
                <a:ln>
                  <a:noFill/>
                </a:ln>
                <a:solidFill>
                  <a:srgbClr val="2E3C7E"/>
                </a:solidFill>
                <a:effectLst/>
                <a:latin typeface="Open Sans"/>
              </a:rPr>
              <a:t>uitest</a:t>
            </a:r>
            <a:r>
              <a:rPr kumimoji="0" lang="en-US" altLang="en-US" sz="1100" b="1" i="0" u="none" strike="noStrike" cap="none" normalizeH="0" baseline="0" dirty="0">
                <a:ln>
                  <a:noFill/>
                </a:ln>
                <a:solidFill>
                  <a:srgbClr val="2E3C7E"/>
                </a:solidFill>
                <a:effectLst/>
                <a:latin typeface="Open Sans"/>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dirty="0">
                <a:ln>
                  <a:noFill/>
                </a:ln>
                <a:solidFill>
                  <a:srgbClr val="2E3C7E"/>
                </a:solidFill>
                <a:effectLst/>
                <a:latin typeface="Open Sans"/>
              </a:rPr>
              <a:t>--app "</a:t>
            </a:r>
            <a:r>
              <a:rPr kumimoji="0" lang="en-US" altLang="en-US" sz="1100" b="1" i="0" u="none" strike="noStrike" cap="none" normalizeH="0" baseline="0" dirty="0" err="1">
                <a:ln>
                  <a:noFill/>
                </a:ln>
                <a:solidFill>
                  <a:srgbClr val="2E3C7E"/>
                </a:solidFill>
                <a:effectLst/>
                <a:highlight>
                  <a:srgbClr val="00FFFF"/>
                </a:highlight>
                <a:latin typeface="Open Sans"/>
              </a:rPr>
              <a:t>codrinamerigo</a:t>
            </a:r>
            <a:r>
              <a:rPr kumimoji="0" lang="en-US" altLang="en-US" sz="1100" b="1" i="0" u="none" strike="noStrike" cap="none" normalizeH="0" baseline="0" dirty="0">
                <a:ln>
                  <a:noFill/>
                </a:ln>
                <a:solidFill>
                  <a:srgbClr val="2E3C7E"/>
                </a:solidFill>
                <a:effectLst/>
                <a:highlight>
                  <a:srgbClr val="00FFFF"/>
                </a:highlight>
                <a:latin typeface="Open Sans"/>
              </a:rPr>
              <a:t>/</a:t>
            </a:r>
            <a:r>
              <a:rPr kumimoji="0" lang="en-US" altLang="en-US" sz="1100" b="1" i="0" u="none" strike="noStrike" cap="none" normalizeH="0" baseline="0" dirty="0" err="1">
                <a:ln>
                  <a:noFill/>
                </a:ln>
                <a:solidFill>
                  <a:srgbClr val="2E3C7E"/>
                </a:solidFill>
                <a:effectLst/>
                <a:highlight>
                  <a:srgbClr val="00FFFF"/>
                </a:highlight>
                <a:latin typeface="Open Sans"/>
              </a:rPr>
              <a:t>LadyBug</a:t>
            </a:r>
            <a:r>
              <a:rPr kumimoji="0" lang="en-US" altLang="en-US" sz="1100" b="1" i="0" u="none" strike="noStrike" cap="none" normalizeH="0" baseline="0" dirty="0">
                <a:ln>
                  <a:noFill/>
                </a:ln>
                <a:solidFill>
                  <a:srgbClr val="2E3C7E"/>
                </a:solidFill>
                <a:effectLst/>
                <a:latin typeface="Open Sans"/>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dirty="0">
                <a:ln>
                  <a:noFill/>
                </a:ln>
                <a:solidFill>
                  <a:srgbClr val="2E3C7E"/>
                </a:solidFill>
                <a:effectLst/>
                <a:latin typeface="Open Sans"/>
              </a:rPr>
              <a:t>--devices "</a:t>
            </a:r>
            <a:r>
              <a:rPr kumimoji="0" lang="en-US" altLang="en-US" sz="1100" b="1" i="0" u="none" strike="noStrike" cap="none" normalizeH="0" baseline="0" dirty="0" err="1">
                <a:ln>
                  <a:noFill/>
                </a:ln>
                <a:solidFill>
                  <a:srgbClr val="2E3C7E"/>
                </a:solidFill>
                <a:effectLst/>
                <a:highlight>
                  <a:srgbClr val="00FFFF"/>
                </a:highlight>
                <a:latin typeface="Open Sans"/>
              </a:rPr>
              <a:t>codrinamerigo</a:t>
            </a:r>
            <a:r>
              <a:rPr kumimoji="0" lang="en-US" altLang="en-US" sz="1100" b="1" i="0" u="none" strike="noStrike" cap="none" normalizeH="0" baseline="0" dirty="0">
                <a:ln>
                  <a:noFill/>
                </a:ln>
                <a:solidFill>
                  <a:srgbClr val="2E3C7E"/>
                </a:solidFill>
                <a:effectLst/>
                <a:highlight>
                  <a:srgbClr val="00FFFF"/>
                </a:highlight>
                <a:latin typeface="Open Sans"/>
              </a:rPr>
              <a:t>/android-test</a:t>
            </a:r>
            <a:r>
              <a:rPr kumimoji="0" lang="en-US" altLang="en-US" sz="1100" b="1" i="0" u="none" strike="noStrike" cap="none" normalizeH="0" baseline="0" dirty="0">
                <a:ln>
                  <a:noFill/>
                </a:ln>
                <a:solidFill>
                  <a:srgbClr val="2E3C7E"/>
                </a:solidFill>
                <a:effectLst/>
                <a:latin typeface="Open Sans"/>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dirty="0">
                <a:ln>
                  <a:noFill/>
                </a:ln>
                <a:solidFill>
                  <a:srgbClr val="2E3C7E"/>
                </a:solidFill>
                <a:effectLst/>
                <a:latin typeface="Open Sans"/>
              </a:rPr>
              <a:t>--app-path </a:t>
            </a:r>
            <a:r>
              <a:rPr kumimoji="0" lang="en-US" altLang="en-US" sz="1100" b="1" i="0" u="none" strike="noStrike" cap="none" normalizeH="0" baseline="0" dirty="0" err="1">
                <a:ln>
                  <a:noFill/>
                </a:ln>
                <a:solidFill>
                  <a:srgbClr val="2E3C7E"/>
                </a:solidFill>
                <a:effectLst/>
                <a:latin typeface="Open Sans"/>
              </a:rPr>
              <a:t>pathToFile.apk</a:t>
            </a:r>
            <a:r>
              <a:rPr kumimoji="0" lang="en-US" altLang="en-US" sz="1100" b="1" i="0" u="none" strike="noStrike" cap="none" normalizeH="0" baseline="0" dirty="0">
                <a:ln>
                  <a:noFill/>
                </a:ln>
                <a:solidFill>
                  <a:srgbClr val="2E3C7E"/>
                </a:solidFill>
                <a:effectLst/>
                <a:latin typeface="Open Sans"/>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dirty="0">
                <a:ln>
                  <a:noFill/>
                </a:ln>
                <a:solidFill>
                  <a:srgbClr val="2E3C7E"/>
                </a:solidFill>
                <a:effectLst/>
                <a:latin typeface="Open Sans"/>
              </a:rPr>
              <a:t>--test-series "master"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dirty="0">
                <a:ln>
                  <a:noFill/>
                </a:ln>
                <a:solidFill>
                  <a:srgbClr val="2E3C7E"/>
                </a:solidFill>
                <a:effectLst/>
                <a:latin typeface="Open Sans"/>
              </a:rPr>
              <a:t>--locale "</a:t>
            </a:r>
            <a:r>
              <a:rPr kumimoji="0" lang="en-US" altLang="en-US" sz="1100" b="1" i="0" u="none" strike="noStrike" cap="none" normalizeH="0" baseline="0" dirty="0" err="1">
                <a:ln>
                  <a:noFill/>
                </a:ln>
                <a:solidFill>
                  <a:srgbClr val="2E3C7E"/>
                </a:solidFill>
                <a:effectLst/>
                <a:highlight>
                  <a:srgbClr val="00FFFF"/>
                </a:highlight>
                <a:latin typeface="Open Sans"/>
              </a:rPr>
              <a:t>en_US</a:t>
            </a:r>
            <a:r>
              <a:rPr kumimoji="0" lang="en-US" altLang="en-US" sz="1100" b="1" i="0" u="none" strike="noStrike" cap="none" normalizeH="0" baseline="0" dirty="0">
                <a:ln>
                  <a:noFill/>
                </a:ln>
                <a:solidFill>
                  <a:srgbClr val="2E3C7E"/>
                </a:solidFill>
                <a:effectLst/>
                <a:latin typeface="Open Sans"/>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dirty="0">
                <a:ln>
                  <a:noFill/>
                </a:ln>
                <a:solidFill>
                  <a:srgbClr val="2E3C7E"/>
                </a:solidFill>
                <a:effectLst/>
                <a:latin typeface="Open Sans"/>
              </a:rPr>
              <a:t>--build-</a:t>
            </a:r>
            <a:r>
              <a:rPr kumimoji="0" lang="en-US" altLang="en-US" sz="1100" b="1" i="0" u="none" strike="noStrike" cap="none" normalizeH="0" baseline="0" dirty="0" err="1">
                <a:ln>
                  <a:noFill/>
                </a:ln>
                <a:solidFill>
                  <a:srgbClr val="2E3C7E"/>
                </a:solidFill>
                <a:effectLst/>
                <a:latin typeface="Open Sans"/>
              </a:rPr>
              <a:t>dir</a:t>
            </a:r>
            <a:r>
              <a:rPr kumimoji="0" lang="en-US" altLang="en-US" sz="1100" b="1" i="0" u="none" strike="noStrike" cap="none" normalizeH="0" baseline="0" dirty="0">
                <a:ln>
                  <a:noFill/>
                </a:ln>
                <a:solidFill>
                  <a:srgbClr val="2E3C7E"/>
                </a:solidFill>
                <a:effectLst/>
                <a:latin typeface="Open Sans"/>
              </a:rPr>
              <a:t> </a:t>
            </a:r>
            <a:r>
              <a:rPr kumimoji="0" lang="en-US" altLang="en-US" sz="1100" b="1" i="0" u="none" strike="noStrike" cap="none" normalizeH="0" baseline="0" dirty="0" err="1">
                <a:ln>
                  <a:noFill/>
                </a:ln>
                <a:solidFill>
                  <a:srgbClr val="2E3C7E"/>
                </a:solidFill>
                <a:effectLst/>
                <a:latin typeface="Open Sans"/>
              </a:rPr>
              <a:t>pathToUITestBuildDir</a:t>
            </a:r>
            <a:r>
              <a:rPr kumimoji="0" lang="en-US" altLang="en-US" sz="1100" b="1" i="0" u="none" strike="noStrike" cap="none" normalizeH="0" baseline="0" dirty="0">
                <a:ln>
                  <a:noFill/>
                </a:ln>
                <a:solidFill>
                  <a:srgbClr val="2E3C7E"/>
                </a:solidFill>
                <a:effectLst/>
                <a:latin typeface="Open Sans"/>
              </a:rPr>
              <a:t> </a:t>
            </a:r>
          </a:p>
        </p:txBody>
      </p:sp>
      <p:pic>
        <p:nvPicPr>
          <p:cNvPr id="8" name="Picture 7">
            <a:extLst>
              <a:ext uri="{FF2B5EF4-FFF2-40B4-BE49-F238E27FC236}">
                <a16:creationId xmlns:a16="http://schemas.microsoft.com/office/drawing/2014/main" id="{4400AB5B-FB16-4857-8323-6C0745448B47}"/>
              </a:ext>
            </a:extLst>
          </p:cNvPr>
          <p:cNvPicPr>
            <a:picLocks noChangeAspect="1"/>
          </p:cNvPicPr>
          <p:nvPr/>
        </p:nvPicPr>
        <p:blipFill>
          <a:blip r:embed="rId4"/>
          <a:stretch>
            <a:fillRect/>
          </a:stretch>
        </p:blipFill>
        <p:spPr>
          <a:xfrm>
            <a:off x="465676" y="1171016"/>
            <a:ext cx="4668286" cy="646916"/>
          </a:xfrm>
          <a:prstGeom prst="rect">
            <a:avLst/>
          </a:prstGeom>
        </p:spPr>
      </p:pic>
      <p:pic>
        <p:nvPicPr>
          <p:cNvPr id="9" name="Picture 8">
            <a:extLst>
              <a:ext uri="{FF2B5EF4-FFF2-40B4-BE49-F238E27FC236}">
                <a16:creationId xmlns:a16="http://schemas.microsoft.com/office/drawing/2014/main" id="{16D54DC2-4C25-4354-A843-2B381E68EE89}"/>
              </a:ext>
            </a:extLst>
          </p:cNvPr>
          <p:cNvPicPr>
            <a:picLocks noChangeAspect="1"/>
          </p:cNvPicPr>
          <p:nvPr/>
        </p:nvPicPr>
        <p:blipFill>
          <a:blip r:embed="rId5"/>
          <a:stretch>
            <a:fillRect/>
          </a:stretch>
        </p:blipFill>
        <p:spPr>
          <a:xfrm>
            <a:off x="1068196" y="2436688"/>
            <a:ext cx="2832446" cy="524527"/>
          </a:xfrm>
          <a:prstGeom prst="rect">
            <a:avLst/>
          </a:prstGeom>
        </p:spPr>
      </p:pic>
      <p:sp>
        <p:nvSpPr>
          <p:cNvPr id="10" name="TextBox 9">
            <a:extLst>
              <a:ext uri="{FF2B5EF4-FFF2-40B4-BE49-F238E27FC236}">
                <a16:creationId xmlns:a16="http://schemas.microsoft.com/office/drawing/2014/main" id="{780F2159-3075-42BF-A4B9-4C63D32BE6E9}"/>
              </a:ext>
            </a:extLst>
          </p:cNvPr>
          <p:cNvSpPr txBox="1"/>
          <p:nvPr/>
        </p:nvSpPr>
        <p:spPr>
          <a:xfrm>
            <a:off x="538500" y="1982718"/>
            <a:ext cx="2082221"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C00000"/>
                </a:solidFill>
              </a:rPr>
              <a:t>Enable task</a:t>
            </a:r>
          </a:p>
        </p:txBody>
      </p:sp>
    </p:spTree>
    <p:extLst>
      <p:ext uri="{BB962C8B-B14F-4D97-AF65-F5344CB8AC3E}">
        <p14:creationId xmlns:p14="http://schemas.microsoft.com/office/powerpoint/2010/main" val="99016146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651250-18FD-46BC-B992-6A6517735B58}"/>
              </a:ext>
            </a:extLst>
          </p:cNvPr>
          <p:cNvSpPr>
            <a:spLocks noGrp="1"/>
          </p:cNvSpPr>
          <p:nvPr>
            <p:ph type="title"/>
          </p:nvPr>
        </p:nvSpPr>
        <p:spPr>
          <a:xfrm>
            <a:off x="195343" y="102465"/>
            <a:ext cx="11028485" cy="899665"/>
          </a:xfrm>
        </p:spPr>
        <p:txBody>
          <a:bodyPr/>
          <a:lstStyle/>
          <a:p>
            <a:r>
              <a:rPr lang="en-US" sz="3200" dirty="0"/>
              <a:t>App Center Test Cloud Reports</a:t>
            </a:r>
            <a:endParaRPr lang="en-US" dirty="0"/>
          </a:p>
        </p:txBody>
      </p:sp>
      <p:sp>
        <p:nvSpPr>
          <p:cNvPr id="3" name="Title 1">
            <a:extLst>
              <a:ext uri="{FF2B5EF4-FFF2-40B4-BE49-F238E27FC236}">
                <a16:creationId xmlns:a16="http://schemas.microsoft.com/office/drawing/2014/main" id="{A7BA5A8B-8F35-448B-988D-43A53DCEEC34}"/>
              </a:ext>
            </a:extLst>
          </p:cNvPr>
          <p:cNvSpPr>
            <a:spLocks noGrp="1"/>
          </p:cNvSpPr>
          <p:nvPr/>
        </p:nvSpPr>
        <p:spPr>
          <a:xfrm>
            <a:off x="268080" y="277619"/>
            <a:ext cx="11655840" cy="899665"/>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endParaRPr lang="en-US" dirty="0"/>
          </a:p>
        </p:txBody>
      </p:sp>
      <p:pic>
        <p:nvPicPr>
          <p:cNvPr id="4" name="Picture 3">
            <a:extLst>
              <a:ext uri="{FF2B5EF4-FFF2-40B4-BE49-F238E27FC236}">
                <a16:creationId xmlns:a16="http://schemas.microsoft.com/office/drawing/2014/main" id="{3592ED7A-26CE-469D-A46B-4769BE6D3DB1}"/>
              </a:ext>
            </a:extLst>
          </p:cNvPr>
          <p:cNvPicPr>
            <a:picLocks noChangeAspect="1"/>
          </p:cNvPicPr>
          <p:nvPr/>
        </p:nvPicPr>
        <p:blipFill>
          <a:blip r:embed="rId2"/>
          <a:stretch>
            <a:fillRect/>
          </a:stretch>
        </p:blipFill>
        <p:spPr>
          <a:xfrm>
            <a:off x="5851865" y="4539609"/>
            <a:ext cx="6072055" cy="2040773"/>
          </a:xfrm>
          <a:prstGeom prst="rect">
            <a:avLst/>
          </a:prstGeom>
        </p:spPr>
      </p:pic>
      <p:pic>
        <p:nvPicPr>
          <p:cNvPr id="5" name="Picture 4">
            <a:extLst>
              <a:ext uri="{FF2B5EF4-FFF2-40B4-BE49-F238E27FC236}">
                <a16:creationId xmlns:a16="http://schemas.microsoft.com/office/drawing/2014/main" id="{40C6F211-C314-4E5D-8F83-7EEC92F6DAAC}"/>
              </a:ext>
            </a:extLst>
          </p:cNvPr>
          <p:cNvPicPr>
            <a:picLocks noChangeAspect="1"/>
          </p:cNvPicPr>
          <p:nvPr/>
        </p:nvPicPr>
        <p:blipFill>
          <a:blip r:embed="rId3"/>
          <a:stretch>
            <a:fillRect/>
          </a:stretch>
        </p:blipFill>
        <p:spPr>
          <a:xfrm>
            <a:off x="334882" y="1196334"/>
            <a:ext cx="6819900" cy="3343275"/>
          </a:xfrm>
          <a:prstGeom prst="rect">
            <a:avLst/>
          </a:prstGeom>
        </p:spPr>
      </p:pic>
    </p:spTree>
    <p:extLst>
      <p:ext uri="{BB962C8B-B14F-4D97-AF65-F5344CB8AC3E}">
        <p14:creationId xmlns:p14="http://schemas.microsoft.com/office/powerpoint/2010/main" val="306088131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CC6A54-8ED1-44AD-8D48-7931077CC18B}"/>
              </a:ext>
            </a:extLst>
          </p:cNvPr>
          <p:cNvSpPr>
            <a:spLocks noGrp="1"/>
          </p:cNvSpPr>
          <p:nvPr>
            <p:ph type="title"/>
          </p:nvPr>
        </p:nvSpPr>
        <p:spPr/>
        <p:txBody>
          <a:bodyPr/>
          <a:lstStyle/>
          <a:p>
            <a:r>
              <a:rPr lang="en-US"/>
              <a:t>Cloud Mobile App Architecture</a:t>
            </a:r>
          </a:p>
        </p:txBody>
      </p:sp>
      <p:pic>
        <p:nvPicPr>
          <p:cNvPr id="3" name="Picture 2">
            <a:extLst>
              <a:ext uri="{FF2B5EF4-FFF2-40B4-BE49-F238E27FC236}">
                <a16:creationId xmlns:a16="http://schemas.microsoft.com/office/drawing/2014/main" id="{6BD50019-16FB-4B87-A36E-BB046C527BC2}"/>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25000"/>
                    </a14:imgEffect>
                  </a14:imgLayer>
                </a14:imgProps>
              </a:ext>
            </a:extLst>
          </a:blip>
          <a:stretch>
            <a:fillRect/>
          </a:stretch>
        </p:blipFill>
        <p:spPr>
          <a:xfrm>
            <a:off x="408940" y="1175792"/>
            <a:ext cx="8518655" cy="4894008"/>
          </a:xfrm>
          <a:prstGeom prst="rect">
            <a:avLst/>
          </a:prstGeom>
        </p:spPr>
      </p:pic>
      <p:pic>
        <p:nvPicPr>
          <p:cNvPr id="4" name="Picture 3">
            <a:extLst>
              <a:ext uri="{FF2B5EF4-FFF2-40B4-BE49-F238E27FC236}">
                <a16:creationId xmlns:a16="http://schemas.microsoft.com/office/drawing/2014/main" id="{6602AAB4-E94A-4B2D-B34D-AAB3FCD84B04}"/>
              </a:ext>
            </a:extLst>
          </p:cNvPr>
          <p:cNvPicPr>
            <a:picLocks noChangeAspect="1"/>
          </p:cNvPicPr>
          <p:nvPr/>
        </p:nvPicPr>
        <p:blipFill rotWithShape="1">
          <a:blip r:embed="rId5"/>
          <a:srcRect r="49023"/>
          <a:stretch/>
        </p:blipFill>
        <p:spPr>
          <a:xfrm>
            <a:off x="8782592" y="1337060"/>
            <a:ext cx="3285172" cy="2897854"/>
          </a:xfrm>
          <a:prstGeom prst="rect">
            <a:avLst/>
          </a:prstGeom>
        </p:spPr>
      </p:pic>
      <p:pic>
        <p:nvPicPr>
          <p:cNvPr id="5" name="Picture 4">
            <a:extLst>
              <a:ext uri="{FF2B5EF4-FFF2-40B4-BE49-F238E27FC236}">
                <a16:creationId xmlns:a16="http://schemas.microsoft.com/office/drawing/2014/main" id="{A2519D2F-DCB2-4051-9D93-A784B04959C4}"/>
              </a:ext>
            </a:extLst>
          </p:cNvPr>
          <p:cNvPicPr>
            <a:picLocks noChangeAspect="1"/>
          </p:cNvPicPr>
          <p:nvPr/>
        </p:nvPicPr>
        <p:blipFill rotWithShape="1">
          <a:blip r:embed="rId5"/>
          <a:srcRect l="49023"/>
          <a:stretch/>
        </p:blipFill>
        <p:spPr>
          <a:xfrm>
            <a:off x="8782592" y="4237181"/>
            <a:ext cx="3285172" cy="2897854"/>
          </a:xfrm>
          <a:prstGeom prst="rect">
            <a:avLst/>
          </a:prstGeom>
        </p:spPr>
      </p:pic>
    </p:spTree>
    <p:extLst>
      <p:ext uri="{BB962C8B-B14F-4D97-AF65-F5344CB8AC3E}">
        <p14:creationId xmlns:p14="http://schemas.microsoft.com/office/powerpoint/2010/main" val="3867009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28B4897-DA8C-4F1B-8C32-B9CCAB3AC0B2}"/>
              </a:ext>
            </a:extLst>
          </p:cNvPr>
          <p:cNvSpPr/>
          <p:nvPr/>
        </p:nvSpPr>
        <p:spPr>
          <a:xfrm>
            <a:off x="3922416" y="0"/>
            <a:ext cx="8269584" cy="6855568"/>
          </a:xfrm>
          <a:prstGeom prst="rect">
            <a:avLst/>
          </a:prstGeom>
          <a:solidFill>
            <a:schemeClr val="tx1"/>
          </a:solidFill>
          <a:ln>
            <a:solidFill>
              <a:schemeClr val="tx1"/>
            </a:solidFill>
          </a:ln>
        </p:spPr>
        <p:style>
          <a:lnRef idx="2">
            <a:schemeClr val="accent1">
              <a:shade val="50000"/>
            </a:schemeClr>
          </a:lnRef>
          <a:fillRef idx="1001">
            <a:schemeClr val="lt2"/>
          </a:fillRef>
          <a:effectRef idx="0">
            <a:schemeClr val="accent1"/>
          </a:effectRef>
          <a:fontRef idx="minor">
            <a:schemeClr val="lt1"/>
          </a:fontRef>
        </p:style>
        <p:txBody>
          <a:bodyPr rtlCol="0" anchor="ctr"/>
          <a:lstStyle/>
          <a:p>
            <a:pPr algn="ctr"/>
            <a:endParaRPr lang="en-US"/>
          </a:p>
        </p:txBody>
      </p:sp>
      <p:sp>
        <p:nvSpPr>
          <p:cNvPr id="63" name="Rectangle 62"/>
          <p:cNvSpPr/>
          <p:nvPr/>
        </p:nvSpPr>
        <p:spPr bwMode="auto">
          <a:xfrm>
            <a:off x="-15860" y="973"/>
            <a:ext cx="3938276" cy="6855568"/>
          </a:xfrm>
          <a:prstGeom prst="rect">
            <a:avLst/>
          </a:prstGeom>
          <a:solidFill>
            <a:schemeClr val="bg1"/>
          </a:solidFill>
          <a:ln w="10795" cap="flat" cmpd="sng" algn="ctr">
            <a:noFill/>
            <a:prstDash val="solid"/>
            <a:headEnd type="none" w="med" len="med"/>
            <a:tailEnd type="none" w="med" len="med"/>
          </a:ln>
          <a:effectLst/>
        </p:spPr>
        <p:txBody>
          <a:bodyPr vert="horz" wrap="square" lIns="0" tIns="45706" rIns="0" bIns="45706" numCol="1" rtlCol="0" anchor="ctr" anchorCtr="0" compatLnSpc="1">
            <a:prstTxWarp prst="textNoShape">
              <a:avLst/>
            </a:prstTxWarp>
          </a:bodyPr>
          <a:lstStyle/>
          <a:p>
            <a:pPr algn="ctr" defTabSz="913751" fontAlgn="base">
              <a:spcBef>
                <a:spcPct val="0"/>
              </a:spcBef>
              <a:spcAft>
                <a:spcPct val="0"/>
              </a:spcAft>
              <a:defRPr/>
            </a:pPr>
            <a:endParaRPr lang="en-US" sz="1961" kern="0">
              <a:gradFill>
                <a:gsLst>
                  <a:gs pos="5439">
                    <a:srgbClr val="F8F8F8"/>
                  </a:gs>
                  <a:gs pos="10000">
                    <a:srgbClr val="F8F8F8"/>
                  </a:gs>
                </a:gsLst>
                <a:lin ang="5400000" scaled="0"/>
              </a:gradFill>
              <a:latin typeface="Segoe UI"/>
            </a:endParaRPr>
          </a:p>
        </p:txBody>
      </p:sp>
      <p:sp>
        <p:nvSpPr>
          <p:cNvPr id="48" name="microsoft"/>
          <p:cNvSpPr/>
          <p:nvPr/>
        </p:nvSpPr>
        <p:spPr>
          <a:xfrm>
            <a:off x="165180" y="2150570"/>
            <a:ext cx="3584346" cy="2191754"/>
          </a:xfrm>
          <a:prstGeom prst="rect">
            <a:avLst/>
          </a:prstGeom>
        </p:spPr>
        <p:txBody>
          <a:bodyPr wrap="square" lIns="179234" anchor="t">
            <a:spAutoFit/>
          </a:bodyPr>
          <a:lstStyle/>
          <a:p>
            <a:pPr defTabSz="896042" fontAlgn="base">
              <a:lnSpc>
                <a:spcPct val="90000"/>
              </a:lnSpc>
              <a:spcBef>
                <a:spcPct val="0"/>
              </a:spcBef>
              <a:spcAft>
                <a:spcPts val="1174"/>
              </a:spcAft>
              <a:defRPr/>
            </a:pPr>
            <a:endParaRPr lang="en-US" sz="4312" kern="0" dirty="0">
              <a:ln w="3175">
                <a:noFill/>
              </a:ln>
              <a:gradFill>
                <a:gsLst>
                  <a:gs pos="0">
                    <a:srgbClr val="FFFFFF"/>
                  </a:gs>
                  <a:gs pos="100000">
                    <a:srgbClr val="FFFFFF"/>
                  </a:gs>
                </a:gsLst>
                <a:lin ang="5400000" scaled="1"/>
              </a:gradFill>
              <a:latin typeface="Segoe UI Light" panose="020B0502040204020203" pitchFamily="34" charset="0"/>
              <a:cs typeface="Segoe UI Light" panose="020B0502040204020203" pitchFamily="34" charset="0"/>
            </a:endParaRPr>
          </a:p>
          <a:p>
            <a:pPr defTabSz="896042" fontAlgn="base">
              <a:lnSpc>
                <a:spcPct val="90000"/>
              </a:lnSpc>
              <a:spcBef>
                <a:spcPct val="0"/>
              </a:spcBef>
              <a:spcAft>
                <a:spcPts val="1174"/>
              </a:spcAft>
              <a:defRPr/>
            </a:pPr>
            <a:endParaRPr lang="en-US" sz="4312" kern="0" dirty="0">
              <a:ln w="3175">
                <a:noFill/>
              </a:ln>
              <a:gradFill>
                <a:gsLst>
                  <a:gs pos="0">
                    <a:srgbClr val="FFFFFF"/>
                  </a:gs>
                  <a:gs pos="100000">
                    <a:srgbClr val="FFFFFF"/>
                  </a:gs>
                </a:gsLst>
                <a:lin ang="5400000" scaled="1"/>
              </a:gradFill>
              <a:latin typeface="Segoe UI Light" panose="020B0502040204020203" pitchFamily="34" charset="0"/>
              <a:cs typeface="Segoe UI Light" panose="020B0502040204020203" pitchFamily="34" charset="0"/>
            </a:endParaRPr>
          </a:p>
          <a:p>
            <a:pPr defTabSz="896042" fontAlgn="base">
              <a:lnSpc>
                <a:spcPct val="90000"/>
              </a:lnSpc>
              <a:spcBef>
                <a:spcPct val="0"/>
              </a:spcBef>
              <a:spcAft>
                <a:spcPts val="1174"/>
              </a:spcAft>
              <a:defRPr/>
            </a:pPr>
            <a:r>
              <a:rPr lang="en-US" sz="4312" kern="0" dirty="0">
                <a:ln w="3175">
                  <a:noFill/>
                </a:ln>
                <a:gradFill>
                  <a:gsLst>
                    <a:gs pos="0">
                      <a:srgbClr val="FFFFFF"/>
                    </a:gs>
                    <a:gs pos="100000">
                      <a:srgbClr val="FFFFFF"/>
                    </a:gs>
                  </a:gsLst>
                  <a:lin ang="5400000" scaled="1"/>
                </a:gradFill>
                <a:latin typeface="Myanmar Text" panose="020B0502040204020203" pitchFamily="34" charset="0"/>
                <a:cs typeface="Myanmar Text" panose="020B0502040204020203" pitchFamily="34" charset="0"/>
              </a:rPr>
              <a:t>Xamarin</a:t>
            </a:r>
          </a:p>
        </p:txBody>
      </p:sp>
      <p:sp>
        <p:nvSpPr>
          <p:cNvPr id="53" name="TextBox 52"/>
          <p:cNvSpPr txBox="1"/>
          <p:nvPr/>
        </p:nvSpPr>
        <p:spPr>
          <a:xfrm>
            <a:off x="264563" y="4325207"/>
            <a:ext cx="3481778" cy="1832036"/>
          </a:xfrm>
          <a:prstGeom prst="rect">
            <a:avLst/>
          </a:prstGeom>
        </p:spPr>
        <p:txBody>
          <a:bodyPr wrap="square" rtlCol="0" anchor="t" anchorCtr="0">
            <a:spAutoFit/>
          </a:bodyPr>
          <a:lstStyle/>
          <a:p>
            <a:pPr defTabSz="896042">
              <a:lnSpc>
                <a:spcPct val="90000"/>
              </a:lnSpc>
              <a:spcBef>
                <a:spcPct val="0"/>
              </a:spcBef>
              <a:spcAft>
                <a:spcPts val="1567"/>
              </a:spcAft>
              <a:defRPr/>
            </a:pPr>
            <a:r>
              <a:rPr lang="en-US" sz="2353" kern="0" dirty="0">
                <a:ln w="3175">
                  <a:noFill/>
                </a:ln>
                <a:gradFill>
                  <a:gsLst>
                    <a:gs pos="0">
                      <a:srgbClr val="FFFFFF"/>
                    </a:gs>
                    <a:gs pos="100000">
                      <a:srgbClr val="FFFFFF"/>
                    </a:gs>
                  </a:gsLst>
                  <a:lin ang="5400000" scaled="1"/>
                </a:gradFill>
                <a:latin typeface="Myanmar Text" panose="020B0502040204020203" pitchFamily="34" charset="0"/>
                <a:cs typeface="Myanmar Text" panose="020B0502040204020203" pitchFamily="34" charset="0"/>
              </a:rPr>
              <a:t>Loved by developers,</a:t>
            </a:r>
            <a:br>
              <a:rPr lang="en-US" sz="2353" kern="0" dirty="0">
                <a:ln w="3175">
                  <a:noFill/>
                </a:ln>
                <a:gradFill>
                  <a:gsLst>
                    <a:gs pos="0">
                      <a:srgbClr val="FFFFFF"/>
                    </a:gs>
                    <a:gs pos="100000">
                      <a:srgbClr val="FFFFFF"/>
                    </a:gs>
                  </a:gsLst>
                  <a:lin ang="5400000" scaled="1"/>
                </a:gradFill>
                <a:latin typeface="Myanmar Text" panose="020B0502040204020203" pitchFamily="34" charset="0"/>
                <a:cs typeface="Myanmar Text" panose="020B0502040204020203" pitchFamily="34" charset="0"/>
              </a:rPr>
            </a:br>
            <a:r>
              <a:rPr lang="en-US" sz="2353" kern="0" dirty="0">
                <a:ln w="3175">
                  <a:noFill/>
                </a:ln>
                <a:gradFill>
                  <a:gsLst>
                    <a:gs pos="0">
                      <a:srgbClr val="FFFFFF"/>
                    </a:gs>
                    <a:gs pos="100000">
                      <a:srgbClr val="FFFFFF"/>
                    </a:gs>
                  </a:gsLst>
                  <a:lin ang="5400000" scaled="1"/>
                </a:gradFill>
                <a:latin typeface="Myanmar Text" panose="020B0502040204020203" pitchFamily="34" charset="0"/>
                <a:cs typeface="Myanmar Text" panose="020B0502040204020203" pitchFamily="34" charset="0"/>
              </a:rPr>
              <a:t>trusted by enterprise</a:t>
            </a:r>
          </a:p>
          <a:p>
            <a:pPr defTabSz="896042">
              <a:lnSpc>
                <a:spcPct val="90000"/>
              </a:lnSpc>
              <a:spcBef>
                <a:spcPct val="0"/>
              </a:spcBef>
              <a:spcAft>
                <a:spcPts val="1567"/>
              </a:spcAft>
              <a:defRPr/>
            </a:pPr>
            <a:endParaRPr lang="en-US" sz="2353" kern="0" dirty="0">
              <a:ln w="3175">
                <a:noFill/>
              </a:ln>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endParaRPr>
          </a:p>
          <a:p>
            <a:pPr defTabSz="896042">
              <a:lnSpc>
                <a:spcPct val="90000"/>
              </a:lnSpc>
              <a:spcBef>
                <a:spcPct val="0"/>
              </a:spcBef>
              <a:spcAft>
                <a:spcPts val="1567"/>
              </a:spcAft>
              <a:defRPr/>
            </a:pPr>
            <a:endParaRPr lang="en-US" sz="2353" kern="0" dirty="0">
              <a:ln w="3175">
                <a:noFill/>
              </a:ln>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endParaRPr>
          </a:p>
        </p:txBody>
      </p:sp>
      <p:grpSp>
        <p:nvGrpSpPr>
          <p:cNvPr id="2" name="Group 1">
            <a:extLst>
              <a:ext uri="{FF2B5EF4-FFF2-40B4-BE49-F238E27FC236}">
                <a16:creationId xmlns:a16="http://schemas.microsoft.com/office/drawing/2014/main" id="{FE20C3AF-A20A-47AC-BFA5-841D7D2FD969}"/>
              </a:ext>
            </a:extLst>
          </p:cNvPr>
          <p:cNvGrpSpPr/>
          <p:nvPr/>
        </p:nvGrpSpPr>
        <p:grpSpPr>
          <a:xfrm>
            <a:off x="4398213" y="0"/>
            <a:ext cx="7317990" cy="6726125"/>
            <a:chOff x="4524527" y="-117307"/>
            <a:chExt cx="7317990" cy="6726125"/>
          </a:xfrm>
        </p:grpSpPr>
        <p:grpSp>
          <p:nvGrpSpPr>
            <p:cNvPr id="41" name="Group 40"/>
            <p:cNvGrpSpPr/>
            <p:nvPr/>
          </p:nvGrpSpPr>
          <p:grpSpPr>
            <a:xfrm>
              <a:off x="4531649" y="177025"/>
              <a:ext cx="1485451" cy="4815403"/>
              <a:chOff x="4633357" y="662152"/>
              <a:chExt cx="1786733" cy="5792072"/>
            </a:xfrm>
          </p:grpSpPr>
          <p:pic>
            <p:nvPicPr>
              <p:cNvPr id="43" name="Picture 42"/>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4983044" y="4972640"/>
                <a:ext cx="1087359" cy="426449"/>
              </a:xfrm>
              <a:prstGeom prst="rect">
                <a:avLst/>
              </a:prstGeom>
            </p:spPr>
          </p:pic>
          <p:pic>
            <p:nvPicPr>
              <p:cNvPr id="59" name="Picture 58"/>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5132589" y="2228765"/>
                <a:ext cx="788269" cy="547478"/>
              </a:xfrm>
              <a:prstGeom prst="rect">
                <a:avLst/>
              </a:prstGeom>
            </p:spPr>
          </p:pic>
          <p:pic>
            <p:nvPicPr>
              <p:cNvPr id="60" name="Picture 59"/>
              <p:cNvPicPr>
                <a:picLocks noChangeAspect="1"/>
              </p:cNvPicPr>
              <p:nvPr/>
            </p:nvPicPr>
            <p:blipFill>
              <a:blip r:embed="rId5"/>
              <a:stretch>
                <a:fillRect/>
              </a:stretch>
            </p:blipFill>
            <p:spPr>
              <a:xfrm>
                <a:off x="4841807" y="1273046"/>
                <a:ext cx="1369833" cy="731508"/>
              </a:xfrm>
              <a:prstGeom prst="rect">
                <a:avLst/>
              </a:prstGeom>
            </p:spPr>
          </p:pic>
          <p:pic>
            <p:nvPicPr>
              <p:cNvPr id="64" name="Picture 63"/>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4988238" y="4041535"/>
                <a:ext cx="1076971" cy="472575"/>
              </a:xfrm>
              <a:prstGeom prst="rect">
                <a:avLst/>
              </a:prstGeom>
            </p:spPr>
          </p:pic>
          <p:pic>
            <p:nvPicPr>
              <p:cNvPr id="65" name="Picture 64"/>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5202902" y="3180988"/>
                <a:ext cx="647643" cy="345194"/>
              </a:xfrm>
              <a:prstGeom prst="rect">
                <a:avLst/>
              </a:prstGeom>
            </p:spPr>
          </p:pic>
          <p:pic>
            <p:nvPicPr>
              <p:cNvPr id="69" name="Picture 68"/>
              <p:cNvPicPr>
                <a:picLocks noChangeAspect="1"/>
              </p:cNvPicPr>
              <p:nvPr/>
            </p:nvPicPr>
            <p:blipFill>
              <a:blip r:embed="rId8" cstate="hqprint">
                <a:clrChange>
                  <a:clrFrom>
                    <a:srgbClr val="FEFCFB"/>
                  </a:clrFrom>
                  <a:clrTo>
                    <a:srgbClr val="FEFCFB">
                      <a:alpha val="0"/>
                    </a:srgbClr>
                  </a:clrTo>
                </a:clrChange>
                <a:extLst>
                  <a:ext uri="{28A0092B-C50C-407E-A947-70E740481C1C}">
                    <a14:useLocalDpi xmlns:a14="http://schemas.microsoft.com/office/drawing/2010/main"/>
                  </a:ext>
                </a:extLst>
              </a:blip>
              <a:stretch>
                <a:fillRect/>
              </a:stretch>
            </p:blipFill>
            <p:spPr>
              <a:xfrm>
                <a:off x="4633357" y="662152"/>
                <a:ext cx="1786733" cy="529291"/>
              </a:xfrm>
              <a:prstGeom prst="rect">
                <a:avLst/>
              </a:prstGeom>
            </p:spPr>
          </p:pic>
          <p:pic>
            <p:nvPicPr>
              <p:cNvPr id="70" name="Picture 69"/>
              <p:cNvPicPr>
                <a:picLocks noChangeAspect="1"/>
              </p:cNvPicPr>
              <p:nvPr/>
            </p:nvPicPr>
            <p:blipFill>
              <a:blip r:embed="rId9" cstate="hqprint">
                <a:extLst>
                  <a:ext uri="{28A0092B-C50C-407E-A947-70E740481C1C}">
                    <a14:useLocalDpi xmlns:a14="http://schemas.microsoft.com/office/drawing/2010/main"/>
                  </a:ext>
                </a:extLst>
              </a:blip>
              <a:stretch>
                <a:fillRect/>
              </a:stretch>
            </p:blipFill>
            <p:spPr>
              <a:xfrm>
                <a:off x="4998207" y="5774702"/>
                <a:ext cx="1057036" cy="679522"/>
              </a:xfrm>
              <a:prstGeom prst="rect">
                <a:avLst/>
              </a:prstGeom>
            </p:spPr>
          </p:pic>
        </p:grpSp>
        <p:grpSp>
          <p:nvGrpSpPr>
            <p:cNvPr id="71" name="Group 70"/>
            <p:cNvGrpSpPr/>
            <p:nvPr/>
          </p:nvGrpSpPr>
          <p:grpSpPr>
            <a:xfrm>
              <a:off x="10156538" y="-117307"/>
              <a:ext cx="1685979" cy="5238545"/>
              <a:chOff x="9685665" y="164658"/>
              <a:chExt cx="2027932" cy="6301036"/>
            </a:xfrm>
          </p:grpSpPr>
          <p:pic>
            <p:nvPicPr>
              <p:cNvPr id="72" name="Picture 71"/>
              <p:cNvPicPr>
                <a:picLocks noChangeAspect="1"/>
              </p:cNvPicPr>
              <p:nvPr/>
            </p:nvPicPr>
            <p:blipFill>
              <a:blip r:embed="rId10" cstate="hqprint">
                <a:extLst>
                  <a:ext uri="{28A0092B-C50C-407E-A947-70E740481C1C}">
                    <a14:useLocalDpi xmlns:a14="http://schemas.microsoft.com/office/drawing/2010/main"/>
                  </a:ext>
                </a:extLst>
              </a:blip>
              <a:stretch>
                <a:fillRect/>
              </a:stretch>
            </p:blipFill>
            <p:spPr>
              <a:xfrm>
                <a:off x="9685665" y="164658"/>
                <a:ext cx="2027932" cy="1524278"/>
              </a:xfrm>
              <a:prstGeom prst="rect">
                <a:avLst/>
              </a:prstGeom>
            </p:spPr>
          </p:pic>
          <p:pic>
            <p:nvPicPr>
              <p:cNvPr id="73" name="Picture 72"/>
              <p:cNvPicPr>
                <a:picLocks noChangeAspect="1"/>
              </p:cNvPicPr>
              <p:nvPr/>
            </p:nvPicPr>
            <p:blipFill>
              <a:blip r:embed="rId11"/>
              <a:stretch>
                <a:fillRect/>
              </a:stretch>
            </p:blipFill>
            <p:spPr>
              <a:xfrm>
                <a:off x="9996939" y="2650894"/>
                <a:ext cx="1405384" cy="1405383"/>
              </a:xfrm>
              <a:prstGeom prst="rect">
                <a:avLst/>
              </a:prstGeom>
            </p:spPr>
          </p:pic>
          <p:pic>
            <p:nvPicPr>
              <p:cNvPr id="74" name="Picture 73"/>
              <p:cNvPicPr>
                <a:picLocks noChangeAspect="1"/>
              </p:cNvPicPr>
              <p:nvPr/>
            </p:nvPicPr>
            <p:blipFill>
              <a:blip r:embed="rId12" cstate="hqprint">
                <a:extLst>
                  <a:ext uri="{28A0092B-C50C-407E-A947-70E740481C1C}">
                    <a14:useLocalDpi xmlns:a14="http://schemas.microsoft.com/office/drawing/2010/main"/>
                  </a:ext>
                </a:extLst>
              </a:blip>
              <a:stretch>
                <a:fillRect/>
              </a:stretch>
            </p:blipFill>
            <p:spPr>
              <a:xfrm>
                <a:off x="10033505" y="1251517"/>
                <a:ext cx="1332253" cy="774566"/>
              </a:xfrm>
              <a:prstGeom prst="rect">
                <a:avLst/>
              </a:prstGeom>
            </p:spPr>
          </p:pic>
          <p:pic>
            <p:nvPicPr>
              <p:cNvPr id="75" name="Picture 74"/>
              <p:cNvPicPr>
                <a:picLocks noChangeAspect="1"/>
              </p:cNvPicPr>
              <p:nvPr/>
            </p:nvPicPr>
            <p:blipFill>
              <a:blip r:embed="rId13" cstate="hqprint">
                <a:extLst>
                  <a:ext uri="{28A0092B-C50C-407E-A947-70E740481C1C}">
                    <a14:useLocalDpi xmlns:a14="http://schemas.microsoft.com/office/drawing/2010/main"/>
                  </a:ext>
                </a:extLst>
              </a:blip>
              <a:stretch>
                <a:fillRect/>
              </a:stretch>
            </p:blipFill>
            <p:spPr>
              <a:xfrm>
                <a:off x="9975880" y="5057760"/>
                <a:ext cx="1447503" cy="256209"/>
              </a:xfrm>
              <a:prstGeom prst="rect">
                <a:avLst/>
              </a:prstGeom>
            </p:spPr>
          </p:pic>
          <p:pic>
            <p:nvPicPr>
              <p:cNvPr id="76" name="Picture 75"/>
              <p:cNvPicPr>
                <a:picLocks noChangeAspect="1"/>
              </p:cNvPicPr>
              <p:nvPr/>
            </p:nvPicPr>
            <p:blipFill>
              <a:blip r:embed="rId14" cstate="hqprint">
                <a:extLst>
                  <a:ext uri="{28A0092B-C50C-407E-A947-70E740481C1C}">
                    <a14:useLocalDpi xmlns:a14="http://schemas.microsoft.com/office/drawing/2010/main"/>
                  </a:ext>
                </a:extLst>
              </a:blip>
              <a:stretch>
                <a:fillRect/>
              </a:stretch>
            </p:blipFill>
            <p:spPr>
              <a:xfrm>
                <a:off x="10024408" y="5763233"/>
                <a:ext cx="1350446" cy="702461"/>
              </a:xfrm>
              <a:prstGeom prst="rect">
                <a:avLst/>
              </a:prstGeom>
            </p:spPr>
          </p:pic>
          <p:pic>
            <p:nvPicPr>
              <p:cNvPr id="77" name="Picture 76"/>
              <p:cNvPicPr>
                <a:picLocks noChangeAspect="1"/>
              </p:cNvPicPr>
              <p:nvPr/>
            </p:nvPicPr>
            <p:blipFill>
              <a:blip r:embed="rId15" cstate="hqprint">
                <a:extLst>
                  <a:ext uri="{28A0092B-C50C-407E-A947-70E740481C1C}">
                    <a14:useLocalDpi xmlns:a14="http://schemas.microsoft.com/office/drawing/2010/main"/>
                  </a:ext>
                </a:extLst>
              </a:blip>
              <a:stretch>
                <a:fillRect/>
              </a:stretch>
            </p:blipFill>
            <p:spPr>
              <a:xfrm>
                <a:off x="9896932" y="2158681"/>
                <a:ext cx="1605399" cy="687646"/>
              </a:xfrm>
              <a:prstGeom prst="rect">
                <a:avLst/>
              </a:prstGeom>
            </p:spPr>
          </p:pic>
          <p:pic>
            <p:nvPicPr>
              <p:cNvPr id="78" name="Picture 77"/>
              <p:cNvPicPr>
                <a:picLocks noChangeAspect="1"/>
              </p:cNvPicPr>
              <p:nvPr/>
            </p:nvPicPr>
            <p:blipFill>
              <a:blip r:embed="rId16"/>
              <a:stretch>
                <a:fillRect/>
              </a:stretch>
            </p:blipFill>
            <p:spPr>
              <a:xfrm>
                <a:off x="9762367" y="3871674"/>
                <a:ext cx="1874529" cy="812297"/>
              </a:xfrm>
              <a:prstGeom prst="rect">
                <a:avLst/>
              </a:prstGeom>
            </p:spPr>
          </p:pic>
        </p:grpSp>
        <p:grpSp>
          <p:nvGrpSpPr>
            <p:cNvPr id="79" name="Group 78"/>
            <p:cNvGrpSpPr/>
            <p:nvPr/>
          </p:nvGrpSpPr>
          <p:grpSpPr>
            <a:xfrm>
              <a:off x="8290128" y="197898"/>
              <a:ext cx="1488880" cy="4639044"/>
              <a:chOff x="8073056" y="687256"/>
              <a:chExt cx="1790857" cy="5579944"/>
            </a:xfrm>
          </p:grpSpPr>
          <p:pic>
            <p:nvPicPr>
              <p:cNvPr id="80" name="Picture 79"/>
              <p:cNvPicPr>
                <a:picLocks noChangeAspect="1"/>
              </p:cNvPicPr>
              <p:nvPr/>
            </p:nvPicPr>
            <p:blipFill>
              <a:blip r:embed="rId17" cstate="hqprint">
                <a:extLst>
                  <a:ext uri="{28A0092B-C50C-407E-A947-70E740481C1C}">
                    <a14:useLocalDpi xmlns:a14="http://schemas.microsoft.com/office/drawing/2010/main"/>
                  </a:ext>
                </a:extLst>
              </a:blip>
              <a:stretch>
                <a:fillRect/>
              </a:stretch>
            </p:blipFill>
            <p:spPr>
              <a:xfrm>
                <a:off x="8292991" y="4277947"/>
                <a:ext cx="1332704" cy="170132"/>
              </a:xfrm>
              <a:prstGeom prst="rect">
                <a:avLst/>
              </a:prstGeom>
            </p:spPr>
          </p:pic>
          <p:grpSp>
            <p:nvGrpSpPr>
              <p:cNvPr id="81" name="Group 80"/>
              <p:cNvGrpSpPr/>
              <p:nvPr/>
            </p:nvGrpSpPr>
            <p:grpSpPr>
              <a:xfrm>
                <a:off x="8073056" y="687256"/>
                <a:ext cx="1790857" cy="5579944"/>
                <a:chOff x="8039806" y="687256"/>
                <a:chExt cx="1790857" cy="5579944"/>
              </a:xfrm>
            </p:grpSpPr>
            <p:pic>
              <p:nvPicPr>
                <p:cNvPr id="82" name="Picture 81"/>
                <p:cNvPicPr>
                  <a:picLocks noChangeAspect="1"/>
                </p:cNvPicPr>
                <p:nvPr/>
              </p:nvPicPr>
              <p:blipFill>
                <a:blip r:embed="rId18"/>
                <a:stretch>
                  <a:fillRect/>
                </a:stretch>
              </p:blipFill>
              <p:spPr>
                <a:xfrm>
                  <a:off x="8338860" y="3032462"/>
                  <a:ext cx="1192748" cy="642247"/>
                </a:xfrm>
                <a:prstGeom prst="rect">
                  <a:avLst/>
                </a:prstGeom>
              </p:spPr>
            </p:pic>
            <p:pic>
              <p:nvPicPr>
                <p:cNvPr id="83" name="Picture 82"/>
                <p:cNvPicPr>
                  <a:picLocks noChangeAspect="1"/>
                </p:cNvPicPr>
                <p:nvPr/>
              </p:nvPicPr>
              <p:blipFill>
                <a:blip r:embed="rId19" cstate="hqprint">
                  <a:extLst>
                    <a:ext uri="{28A0092B-C50C-407E-A947-70E740481C1C}">
                      <a14:useLocalDpi xmlns:a14="http://schemas.microsoft.com/office/drawing/2010/main"/>
                    </a:ext>
                  </a:extLst>
                </a:blip>
                <a:stretch>
                  <a:fillRect/>
                </a:stretch>
              </p:blipFill>
              <p:spPr>
                <a:xfrm>
                  <a:off x="8187223" y="687256"/>
                  <a:ext cx="1496022" cy="479083"/>
                </a:xfrm>
                <a:prstGeom prst="rect">
                  <a:avLst/>
                </a:prstGeom>
              </p:spPr>
            </p:pic>
            <p:pic>
              <p:nvPicPr>
                <p:cNvPr id="84" name="Picture 83"/>
                <p:cNvPicPr>
                  <a:picLocks noChangeAspect="1"/>
                </p:cNvPicPr>
                <p:nvPr/>
              </p:nvPicPr>
              <p:blipFill>
                <a:blip r:embed="rId20" cstate="hqprint">
                  <a:extLst>
                    <a:ext uri="{28A0092B-C50C-407E-A947-70E740481C1C}">
                      <a14:useLocalDpi xmlns:a14="http://schemas.microsoft.com/office/drawing/2010/main"/>
                    </a:ext>
                  </a:extLst>
                </a:blip>
                <a:stretch>
                  <a:fillRect/>
                </a:stretch>
              </p:blipFill>
              <p:spPr>
                <a:xfrm>
                  <a:off x="8291926" y="1485512"/>
                  <a:ext cx="1286617" cy="306577"/>
                </a:xfrm>
                <a:prstGeom prst="rect">
                  <a:avLst/>
                </a:prstGeom>
              </p:spPr>
            </p:pic>
            <p:pic>
              <p:nvPicPr>
                <p:cNvPr id="85" name="Picture 84"/>
                <p:cNvPicPr>
                  <a:picLocks noChangeAspect="1"/>
                </p:cNvPicPr>
                <p:nvPr/>
              </p:nvPicPr>
              <p:blipFill>
                <a:blip r:embed="rId21"/>
                <a:stretch>
                  <a:fillRect/>
                </a:stretch>
              </p:blipFill>
              <p:spPr>
                <a:xfrm>
                  <a:off x="8324967" y="4949080"/>
                  <a:ext cx="1220534" cy="473568"/>
                </a:xfrm>
                <a:prstGeom prst="rect">
                  <a:avLst/>
                </a:prstGeom>
              </p:spPr>
            </p:pic>
            <p:pic>
              <p:nvPicPr>
                <p:cNvPr id="86" name="Picture 85"/>
                <p:cNvPicPr>
                  <a:picLocks noChangeAspect="1"/>
                </p:cNvPicPr>
                <p:nvPr/>
              </p:nvPicPr>
              <p:blipFill>
                <a:blip r:embed="rId22">
                  <a:extLst>
                    <a:ext uri="{28A0092B-C50C-407E-A947-70E740481C1C}">
                      <a14:useLocalDpi xmlns:a14="http://schemas.microsoft.com/office/drawing/2010/main"/>
                    </a:ext>
                  </a:extLst>
                </a:blip>
                <a:stretch>
                  <a:fillRect/>
                </a:stretch>
              </p:blipFill>
              <p:spPr>
                <a:xfrm>
                  <a:off x="8121362" y="5961726"/>
                  <a:ext cx="1627744" cy="305474"/>
                </a:xfrm>
                <a:prstGeom prst="rect">
                  <a:avLst/>
                </a:prstGeom>
              </p:spPr>
            </p:pic>
            <p:pic>
              <p:nvPicPr>
                <p:cNvPr id="87" name="Picture 86"/>
                <p:cNvPicPr>
                  <a:picLocks noChangeAspect="1"/>
                </p:cNvPicPr>
                <p:nvPr/>
              </p:nvPicPr>
              <p:blipFill>
                <a:blip r:embed="rId23" cstate="hqprint">
                  <a:extLst>
                    <a:ext uri="{28A0092B-C50C-407E-A947-70E740481C1C}">
                      <a14:useLocalDpi xmlns:a14="http://schemas.microsoft.com/office/drawing/2010/main"/>
                    </a:ext>
                  </a:extLst>
                </a:blip>
                <a:stretch>
                  <a:fillRect/>
                </a:stretch>
              </p:blipFill>
              <p:spPr>
                <a:xfrm>
                  <a:off x="8039806" y="2417136"/>
                  <a:ext cx="1790857" cy="152496"/>
                </a:xfrm>
                <a:prstGeom prst="rect">
                  <a:avLst/>
                </a:prstGeom>
              </p:spPr>
            </p:pic>
          </p:grpSp>
        </p:grpSp>
        <p:grpSp>
          <p:nvGrpSpPr>
            <p:cNvPr id="88" name="Group 87"/>
            <p:cNvGrpSpPr/>
            <p:nvPr/>
          </p:nvGrpSpPr>
          <p:grpSpPr>
            <a:xfrm>
              <a:off x="6322789" y="772305"/>
              <a:ext cx="1589808" cy="3391653"/>
              <a:chOff x="6079930" y="1378168"/>
              <a:chExt cx="1912257" cy="4079553"/>
            </a:xfrm>
          </p:grpSpPr>
          <p:pic>
            <p:nvPicPr>
              <p:cNvPr id="89" name="Picture 88"/>
              <p:cNvPicPr>
                <a:picLocks noChangeAspect="1"/>
              </p:cNvPicPr>
              <p:nvPr/>
            </p:nvPicPr>
            <p:blipFill>
              <a:blip r:embed="rId24" cstate="hqprint">
                <a:extLst>
                  <a:ext uri="{28A0092B-C50C-407E-A947-70E740481C1C}">
                    <a14:useLocalDpi xmlns:a14="http://schemas.microsoft.com/office/drawing/2010/main"/>
                  </a:ext>
                </a:extLst>
              </a:blip>
              <a:stretch>
                <a:fillRect/>
              </a:stretch>
            </p:blipFill>
            <p:spPr>
              <a:xfrm>
                <a:off x="6426871" y="4914007"/>
                <a:ext cx="1218375" cy="543714"/>
              </a:xfrm>
              <a:prstGeom prst="rect">
                <a:avLst/>
              </a:prstGeom>
            </p:spPr>
          </p:pic>
          <p:pic>
            <p:nvPicPr>
              <p:cNvPr id="90" name="Picture 89"/>
              <p:cNvPicPr>
                <a:picLocks noChangeAspect="1"/>
              </p:cNvPicPr>
              <p:nvPr/>
            </p:nvPicPr>
            <p:blipFill>
              <a:blip r:embed="rId25" cstate="hqprint">
                <a:extLst>
                  <a:ext uri="{28A0092B-C50C-407E-A947-70E740481C1C}">
                    <a14:useLocalDpi xmlns:a14="http://schemas.microsoft.com/office/drawing/2010/main"/>
                  </a:ext>
                </a:extLst>
              </a:blip>
              <a:stretch>
                <a:fillRect/>
              </a:stretch>
            </p:blipFill>
            <p:spPr>
              <a:xfrm>
                <a:off x="6460249" y="1378168"/>
                <a:ext cx="1151618" cy="521265"/>
              </a:xfrm>
              <a:prstGeom prst="rect">
                <a:avLst/>
              </a:prstGeom>
            </p:spPr>
          </p:pic>
          <p:pic>
            <p:nvPicPr>
              <p:cNvPr id="91" name="Picture 90"/>
              <p:cNvPicPr>
                <a:picLocks noChangeAspect="1"/>
              </p:cNvPicPr>
              <p:nvPr/>
            </p:nvPicPr>
            <p:blipFill>
              <a:blip r:embed="rId26"/>
              <a:stretch>
                <a:fillRect/>
              </a:stretch>
            </p:blipFill>
            <p:spPr>
              <a:xfrm>
                <a:off x="6079930" y="2971134"/>
                <a:ext cx="1912257" cy="764902"/>
              </a:xfrm>
              <a:prstGeom prst="rect">
                <a:avLst/>
              </a:prstGeom>
            </p:spPr>
          </p:pic>
          <p:pic>
            <p:nvPicPr>
              <p:cNvPr id="93" name="Picture 92"/>
              <p:cNvPicPr>
                <a:picLocks noChangeAspect="1"/>
              </p:cNvPicPr>
              <p:nvPr/>
            </p:nvPicPr>
            <p:blipFill>
              <a:blip r:embed="rId27">
                <a:extLst>
                  <a:ext uri="{28A0092B-C50C-407E-A947-70E740481C1C}">
                    <a14:useLocalDpi xmlns:a14="http://schemas.microsoft.com/office/drawing/2010/main"/>
                  </a:ext>
                </a:extLst>
              </a:blip>
              <a:stretch>
                <a:fillRect/>
              </a:stretch>
            </p:blipFill>
            <p:spPr>
              <a:xfrm>
                <a:off x="6443428" y="2270605"/>
                <a:ext cx="1185261" cy="463798"/>
              </a:xfrm>
              <a:prstGeom prst="rect">
                <a:avLst/>
              </a:prstGeom>
            </p:spPr>
          </p:pic>
          <p:pic>
            <p:nvPicPr>
              <p:cNvPr id="94" name="Picture 93"/>
              <p:cNvPicPr>
                <a:picLocks noChangeAspect="1"/>
              </p:cNvPicPr>
              <p:nvPr/>
            </p:nvPicPr>
            <p:blipFill>
              <a:blip r:embed="rId28" cstate="hqprint">
                <a:extLst>
                  <a:ext uri="{28A0092B-C50C-407E-A947-70E740481C1C}">
                    <a14:useLocalDpi xmlns:a14="http://schemas.microsoft.com/office/drawing/2010/main"/>
                  </a:ext>
                </a:extLst>
              </a:blip>
              <a:stretch>
                <a:fillRect/>
              </a:stretch>
            </p:blipFill>
            <p:spPr>
              <a:xfrm>
                <a:off x="6185815" y="4107565"/>
                <a:ext cx="1700486" cy="340514"/>
              </a:xfrm>
              <a:prstGeom prst="rect">
                <a:avLst/>
              </a:prstGeom>
            </p:spPr>
          </p:pic>
        </p:grpSp>
        <p:pic>
          <p:nvPicPr>
            <p:cNvPr id="3074" name="Picture 2" descr="https://upload.wikimedia.org/wikipedia/commons/thumb/6/6b/United_Parcel_Service_logo_2014.svg/859px-United_Parcel_Service_logo_2014.svg.png">
              <a:extLst>
                <a:ext uri="{FF2B5EF4-FFF2-40B4-BE49-F238E27FC236}">
                  <a16:creationId xmlns:a16="http://schemas.microsoft.com/office/drawing/2014/main" id="{12AA912F-CEFA-4AD8-8B63-C96DA6F24736}"/>
                </a:ext>
              </a:extLst>
            </p:cNvPr>
            <p:cNvPicPr>
              <a:picLocks noChangeAspect="1" noChangeArrowheads="1"/>
            </p:cNvPicPr>
            <p:nvPr/>
          </p:nvPicPr>
          <p:blipFill>
            <a:blip r:embed="rId29" cstate="hqprint">
              <a:extLst>
                <a:ext uri="{28A0092B-C50C-407E-A947-70E740481C1C}">
                  <a14:useLocalDpi xmlns:a14="http://schemas.microsoft.com/office/drawing/2010/main"/>
                </a:ext>
              </a:extLst>
            </a:blip>
            <a:srcRect/>
            <a:stretch>
              <a:fillRect/>
            </a:stretch>
          </p:blipFill>
          <p:spPr bwMode="auto">
            <a:xfrm>
              <a:off x="6919606" y="167818"/>
              <a:ext cx="396175" cy="472279"/>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https://upload.wikimedia.org/wikipedia/en/thumb/7/71/Minnesota_Twins_logo.svg/1200px-Minnesota_Twins_logo.svg.png">
              <a:extLst>
                <a:ext uri="{FF2B5EF4-FFF2-40B4-BE49-F238E27FC236}">
                  <a16:creationId xmlns:a16="http://schemas.microsoft.com/office/drawing/2014/main" id="{7805715D-897A-4538-8CAD-B9B7F8688A48}"/>
                </a:ext>
              </a:extLst>
            </p:cNvPr>
            <p:cNvPicPr>
              <a:picLocks noChangeAspect="1" noChangeArrowheads="1"/>
            </p:cNvPicPr>
            <p:nvPr/>
          </p:nvPicPr>
          <p:blipFill>
            <a:blip r:embed="rId30" cstate="hqprint">
              <a:extLst>
                <a:ext uri="{28A0092B-C50C-407E-A947-70E740481C1C}">
                  <a14:useLocalDpi xmlns:a14="http://schemas.microsoft.com/office/drawing/2010/main"/>
                </a:ext>
              </a:extLst>
            </a:blip>
            <a:srcRect/>
            <a:stretch>
              <a:fillRect/>
            </a:stretch>
          </p:blipFill>
          <p:spPr bwMode="auto">
            <a:xfrm>
              <a:off x="8698453" y="5204545"/>
              <a:ext cx="672224" cy="67222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C0B0079B-A8FD-4A2E-A03B-1B9D5E604603}"/>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4901752" y="5307924"/>
              <a:ext cx="748071" cy="465466"/>
            </a:xfrm>
            <a:prstGeom prst="rect">
              <a:avLst/>
            </a:prstGeom>
          </p:spPr>
        </p:pic>
        <p:pic>
          <p:nvPicPr>
            <p:cNvPr id="5" name="Picture 4">
              <a:extLst>
                <a:ext uri="{FF2B5EF4-FFF2-40B4-BE49-F238E27FC236}">
                  <a16:creationId xmlns:a16="http://schemas.microsoft.com/office/drawing/2014/main" id="{313F1696-88AB-4C1D-8B0B-695D7CCC2CE0}"/>
                </a:ext>
              </a:extLst>
            </p:cNvPr>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6672902" y="5273957"/>
              <a:ext cx="889579" cy="533400"/>
            </a:xfrm>
            <a:prstGeom prst="rect">
              <a:avLst/>
            </a:prstGeom>
          </p:spPr>
        </p:pic>
        <p:pic>
          <p:nvPicPr>
            <p:cNvPr id="9" name="Picture 8" descr="A picture containing clipart&#10;&#10;Description automatically generated">
              <a:extLst>
                <a:ext uri="{FF2B5EF4-FFF2-40B4-BE49-F238E27FC236}">
                  <a16:creationId xmlns:a16="http://schemas.microsoft.com/office/drawing/2014/main" id="{0D2EE189-49F0-494A-98EA-A8F95CEB1494}"/>
                </a:ext>
              </a:extLst>
            </p:cNvPr>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8400290" y="6154418"/>
              <a:ext cx="1310913" cy="381496"/>
            </a:xfrm>
            <a:prstGeom prst="rect">
              <a:avLst/>
            </a:prstGeom>
          </p:spPr>
        </p:pic>
        <p:pic>
          <p:nvPicPr>
            <p:cNvPr id="11" name="Picture 10" descr="A close up of a sign&#10;&#10;Description automatically generated">
              <a:extLst>
                <a:ext uri="{FF2B5EF4-FFF2-40B4-BE49-F238E27FC236}">
                  <a16:creationId xmlns:a16="http://schemas.microsoft.com/office/drawing/2014/main" id="{49301654-3AE8-4B1D-AF1C-8920F46EFD22}"/>
                </a:ext>
              </a:extLst>
            </p:cNvPr>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6538003" y="6087048"/>
              <a:ext cx="1134586" cy="516237"/>
            </a:xfrm>
            <a:prstGeom prst="rect">
              <a:avLst/>
            </a:prstGeom>
          </p:spPr>
        </p:pic>
        <p:pic>
          <p:nvPicPr>
            <p:cNvPr id="13" name="Picture 12">
              <a:extLst>
                <a:ext uri="{FF2B5EF4-FFF2-40B4-BE49-F238E27FC236}">
                  <a16:creationId xmlns:a16="http://schemas.microsoft.com/office/drawing/2014/main" id="{EB726A8A-630A-45DE-87A5-B56E44AFE0D6}"/>
                </a:ext>
              </a:extLst>
            </p:cNvPr>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a:off x="4524527" y="6081514"/>
              <a:ext cx="1560576" cy="527304"/>
            </a:xfrm>
            <a:prstGeom prst="rect">
              <a:avLst/>
            </a:prstGeom>
          </p:spPr>
        </p:pic>
        <p:pic>
          <p:nvPicPr>
            <p:cNvPr id="15" name="Picture 14" descr="A picture containing clipart&#10;&#10;Description automatically generated">
              <a:extLst>
                <a:ext uri="{FF2B5EF4-FFF2-40B4-BE49-F238E27FC236}">
                  <a16:creationId xmlns:a16="http://schemas.microsoft.com/office/drawing/2014/main" id="{575BAB9D-01FC-492E-8C1E-0A676F5F51F5}"/>
                </a:ext>
              </a:extLst>
            </p:cNvPr>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a:off x="10204621" y="5404513"/>
              <a:ext cx="1589808" cy="272288"/>
            </a:xfrm>
            <a:prstGeom prst="rect">
              <a:avLst/>
            </a:prstGeom>
          </p:spPr>
        </p:pic>
        <p:pic>
          <p:nvPicPr>
            <p:cNvPr id="17" name="Picture 16" descr="A close up of a logo&#10;&#10;Description automatically generated">
              <a:extLst>
                <a:ext uri="{FF2B5EF4-FFF2-40B4-BE49-F238E27FC236}">
                  <a16:creationId xmlns:a16="http://schemas.microsoft.com/office/drawing/2014/main" id="{26C77EB6-CF30-43C1-B244-47E79A4C3129}"/>
                </a:ext>
              </a:extLst>
            </p:cNvPr>
            <p:cNvPicPr>
              <a:picLocks noChangeAspect="1"/>
            </p:cNvPicPr>
            <p:nvPr/>
          </p:nvPicPr>
          <p:blipFill>
            <a:blip r:embed="rId37">
              <a:extLst>
                <a:ext uri="{28A0092B-C50C-407E-A947-70E740481C1C}">
                  <a14:useLocalDpi xmlns:a14="http://schemas.microsoft.com/office/drawing/2010/main" val="0"/>
                </a:ext>
              </a:extLst>
            </a:blip>
            <a:stretch>
              <a:fillRect/>
            </a:stretch>
          </p:blipFill>
          <p:spPr>
            <a:xfrm>
              <a:off x="10217566" y="6168911"/>
              <a:ext cx="1539128" cy="352510"/>
            </a:xfrm>
            <a:prstGeom prst="rect">
              <a:avLst/>
            </a:prstGeom>
          </p:spPr>
        </p:pic>
        <p:pic>
          <p:nvPicPr>
            <p:cNvPr id="19" name="Picture 18" descr="A close up of a logo&#10;&#10;Description automatically generated">
              <a:extLst>
                <a:ext uri="{FF2B5EF4-FFF2-40B4-BE49-F238E27FC236}">
                  <a16:creationId xmlns:a16="http://schemas.microsoft.com/office/drawing/2014/main" id="{9670A25E-B99C-4774-A7B3-C22C3A5F88AA}"/>
                </a:ext>
              </a:extLst>
            </p:cNvPr>
            <p:cNvPicPr>
              <a:picLocks noChangeAspect="1"/>
            </p:cNvPicPr>
            <p:nvPr/>
          </p:nvPicPr>
          <p:blipFill>
            <a:blip r:embed="rId38">
              <a:extLst>
                <a:ext uri="{28A0092B-C50C-407E-A947-70E740481C1C}">
                  <a14:useLocalDpi xmlns:a14="http://schemas.microsoft.com/office/drawing/2010/main" val="0"/>
                </a:ext>
              </a:extLst>
            </a:blip>
            <a:stretch>
              <a:fillRect/>
            </a:stretch>
          </p:blipFill>
          <p:spPr>
            <a:xfrm>
              <a:off x="6523223" y="4339060"/>
              <a:ext cx="1188940" cy="741795"/>
            </a:xfrm>
            <a:prstGeom prst="rect">
              <a:avLst/>
            </a:prstGeom>
          </p:spPr>
        </p:pic>
      </p:grpSp>
      <p:pic>
        <p:nvPicPr>
          <p:cNvPr id="47" name="Picture 46" descr="A close up of a logo&#10;&#10;Description automatically generated">
            <a:extLst>
              <a:ext uri="{FF2B5EF4-FFF2-40B4-BE49-F238E27FC236}">
                <a16:creationId xmlns:a16="http://schemas.microsoft.com/office/drawing/2014/main" id="{EF62F723-CAAC-42DE-A775-501B03796FBC}"/>
              </a:ext>
            </a:extLst>
          </p:cNvPr>
          <p:cNvPicPr>
            <a:picLocks noChangeAspect="1"/>
          </p:cNvPicPr>
          <p:nvPr/>
        </p:nvPicPr>
        <p:blipFill>
          <a:blip r:embed="rId39"/>
          <a:stretch>
            <a:fillRect/>
          </a:stretch>
        </p:blipFill>
        <p:spPr>
          <a:xfrm>
            <a:off x="751107" y="855316"/>
            <a:ext cx="2157064" cy="2157064"/>
          </a:xfrm>
          <a:prstGeom prst="rect">
            <a:avLst/>
          </a:prstGeom>
        </p:spPr>
      </p:pic>
      <p:pic>
        <p:nvPicPr>
          <p:cNvPr id="6" name="Picture 5">
            <a:extLst>
              <a:ext uri="{FF2B5EF4-FFF2-40B4-BE49-F238E27FC236}">
                <a16:creationId xmlns:a16="http://schemas.microsoft.com/office/drawing/2014/main" id="{F89FD3B7-FAC6-4386-B8BB-FC3060720129}"/>
              </a:ext>
            </a:extLst>
          </p:cNvPr>
          <p:cNvPicPr>
            <a:picLocks noChangeAspect="1"/>
          </p:cNvPicPr>
          <p:nvPr/>
        </p:nvPicPr>
        <p:blipFill>
          <a:blip r:embed="rId40"/>
          <a:stretch>
            <a:fillRect/>
          </a:stretch>
        </p:blipFill>
        <p:spPr>
          <a:xfrm>
            <a:off x="10093722" y="949644"/>
            <a:ext cx="1574393" cy="551849"/>
          </a:xfrm>
          <a:prstGeom prst="rect">
            <a:avLst/>
          </a:prstGeom>
        </p:spPr>
      </p:pic>
    </p:spTree>
    <p:extLst>
      <p:ext uri="{BB962C8B-B14F-4D97-AF65-F5344CB8AC3E}">
        <p14:creationId xmlns:p14="http://schemas.microsoft.com/office/powerpoint/2010/main" val="1599239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100"/>
                                  </p:stCondLst>
                                  <p:childTnLst>
                                    <p:set>
                                      <p:cBhvr>
                                        <p:cTn id="6" dur="1" fill="hold">
                                          <p:stCondLst>
                                            <p:cond delay="0"/>
                                          </p:stCondLst>
                                        </p:cTn>
                                        <p:tgtEl>
                                          <p:spTgt spid="48"/>
                                        </p:tgtEl>
                                        <p:attrNameLst>
                                          <p:attrName>style.visibility</p:attrName>
                                        </p:attrNameLst>
                                      </p:cBhvr>
                                      <p:to>
                                        <p:strVal val="visible"/>
                                      </p:to>
                                    </p:set>
                                    <p:animEffect transition="in" filter="fade">
                                      <p:cBhvr>
                                        <p:cTn id="7" dur="300"/>
                                        <p:tgtEl>
                                          <p:spTgt spid="48"/>
                                        </p:tgtEl>
                                      </p:cBhvr>
                                    </p:animEffect>
                                  </p:childTnLst>
                                </p:cTn>
                              </p:par>
                              <p:par>
                                <p:cTn id="8" presetID="35" presetClass="path" presetSubtype="0" decel="100000" fill="hold" grpId="1" nodeType="withEffect">
                                  <p:stCondLst>
                                    <p:cond delay="0"/>
                                  </p:stCondLst>
                                  <p:childTnLst>
                                    <p:animMotion origin="layout" path="M -0.05547 0.00023 L 3.125E-6 0.00023 " pathEditMode="relative" rAng="0" ptsTypes="AA">
                                      <p:cBhvr>
                                        <p:cTn id="9" dur="400" fill="hold"/>
                                        <p:tgtEl>
                                          <p:spTgt spid="48"/>
                                        </p:tgtEl>
                                        <p:attrNameLst>
                                          <p:attrName>ppt_x</p:attrName>
                                          <p:attrName>ppt_y</p:attrName>
                                        </p:attrNameLst>
                                      </p:cBhvr>
                                      <p:rCtr x="2773" y="0"/>
                                    </p:animMotion>
                                  </p:childTnLst>
                                </p:cTn>
                              </p:par>
                            </p:childTnLst>
                          </p:cTn>
                        </p:par>
                        <p:par>
                          <p:cTn id="10" fill="hold">
                            <p:stCondLst>
                              <p:cond delay="400"/>
                            </p:stCondLst>
                            <p:childTnLst>
                              <p:par>
                                <p:cTn id="11" presetID="10" presetClass="entr" presetSubtype="0" fill="hold" grpId="0" nodeType="afterEffect">
                                  <p:stCondLst>
                                    <p:cond delay="100"/>
                                  </p:stCondLst>
                                  <p:childTnLst>
                                    <p:set>
                                      <p:cBhvr>
                                        <p:cTn id="12" dur="1" fill="hold">
                                          <p:stCondLst>
                                            <p:cond delay="0"/>
                                          </p:stCondLst>
                                        </p:cTn>
                                        <p:tgtEl>
                                          <p:spTgt spid="53"/>
                                        </p:tgtEl>
                                        <p:attrNameLst>
                                          <p:attrName>style.visibility</p:attrName>
                                        </p:attrNameLst>
                                      </p:cBhvr>
                                      <p:to>
                                        <p:strVal val="visible"/>
                                      </p:to>
                                    </p:set>
                                    <p:animEffect transition="in" filter="fade">
                                      <p:cBhvr>
                                        <p:cTn id="13" dur="300"/>
                                        <p:tgtEl>
                                          <p:spTgt spid="53"/>
                                        </p:tgtEl>
                                      </p:cBhvr>
                                    </p:animEffect>
                                  </p:childTnLst>
                                </p:cTn>
                              </p:par>
                              <p:par>
                                <p:cTn id="14" presetID="35" presetClass="path" presetSubtype="0" decel="100000" fill="hold" grpId="1" nodeType="withEffect">
                                  <p:stCondLst>
                                    <p:cond delay="0"/>
                                  </p:stCondLst>
                                  <p:childTnLst>
                                    <p:animMotion origin="layout" path="M -0.05547 0.00023 L 1.25E-6 0.00023 " pathEditMode="relative" rAng="0" ptsTypes="AA">
                                      <p:cBhvr>
                                        <p:cTn id="15" dur="400" fill="hold"/>
                                        <p:tgtEl>
                                          <p:spTgt spid="53"/>
                                        </p:tgtEl>
                                        <p:attrNameLst>
                                          <p:attrName>ppt_x</p:attrName>
                                          <p:attrName>ppt_y</p:attrName>
                                        </p:attrNameLst>
                                      </p:cBhvr>
                                      <p:rCtr x="2773" y="0"/>
                                    </p:animMotion>
                                  </p:childTnLst>
                                </p:cTn>
                              </p:par>
                            </p:childTnLst>
                          </p:cTn>
                        </p:par>
                        <p:par>
                          <p:cTn id="16" fill="hold">
                            <p:stCondLst>
                              <p:cond delay="800"/>
                            </p:stCondLst>
                            <p:childTnLst>
                              <p:par>
                                <p:cTn id="17" presetID="22" presetClass="entr" presetSubtype="8" fill="hold" nodeType="after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wipe(left)">
                                      <p:cBhvr>
                                        <p:cTn id="1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48" grpId="1"/>
      <p:bldP spid="53" grpId="0"/>
      <p:bldP spid="53" grpId="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E9160CC-0042-49A2-9F0D-7868F90FD336}"/>
              </a:ext>
            </a:extLst>
          </p:cNvPr>
          <p:cNvPicPr>
            <a:picLocks noChangeAspect="1"/>
          </p:cNvPicPr>
          <p:nvPr/>
        </p:nvPicPr>
        <p:blipFill>
          <a:blip r:embed="rId3"/>
          <a:stretch>
            <a:fillRect/>
          </a:stretch>
        </p:blipFill>
        <p:spPr>
          <a:xfrm>
            <a:off x="1335331" y="1077145"/>
            <a:ext cx="9249827" cy="5205319"/>
          </a:xfrm>
          <a:prstGeom prst="rect">
            <a:avLst/>
          </a:prstGeom>
        </p:spPr>
      </p:pic>
    </p:spTree>
    <p:extLst>
      <p:ext uri="{BB962C8B-B14F-4D97-AF65-F5344CB8AC3E}">
        <p14:creationId xmlns:p14="http://schemas.microsoft.com/office/powerpoint/2010/main" val="65046155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11" name="Rectangle 10">
            <a:extLst>
              <a:ext uri="{FF2B5EF4-FFF2-40B4-BE49-F238E27FC236}">
                <a16:creationId xmlns:a16="http://schemas.microsoft.com/office/drawing/2014/main" id="{93B25EE7-6D30-45BD-861F-7A805AC067C6}"/>
              </a:ext>
            </a:extLst>
          </p:cNvPr>
          <p:cNvSpPr/>
          <p:nvPr/>
        </p:nvSpPr>
        <p:spPr>
          <a:xfrm>
            <a:off x="581415" y="276459"/>
            <a:ext cx="9049555" cy="553998"/>
          </a:xfrm>
          <a:prstGeom prst="rect">
            <a:avLst/>
          </a:prstGeom>
        </p:spPr>
        <p:txBody>
          <a:bodyPr wrap="square">
            <a:spAutoFit/>
          </a:bodyPr>
          <a:lstStyle/>
          <a:p>
            <a:pPr lvl="0"/>
            <a:r>
              <a:rPr lang="en-US" sz="3000" dirty="0">
                <a:solidFill>
                  <a:schemeClr val="bg1"/>
                </a:solidFill>
                <a:latin typeface="Myanmar Text" panose="020B0502040204020203" pitchFamily="34" charset="0"/>
                <a:cs typeface="Myanmar Text" panose="020B0502040204020203" pitchFamily="34" charset="0"/>
              </a:rPr>
              <a:t>.NET MAUI</a:t>
            </a:r>
          </a:p>
        </p:txBody>
      </p:sp>
      <p:pic>
        <p:nvPicPr>
          <p:cNvPr id="2" name="Picture 1">
            <a:extLst>
              <a:ext uri="{FF2B5EF4-FFF2-40B4-BE49-F238E27FC236}">
                <a16:creationId xmlns:a16="http://schemas.microsoft.com/office/drawing/2014/main" id="{7C6C0085-9F77-4437-8CF3-9E4CA6E570FB}"/>
              </a:ext>
            </a:extLst>
          </p:cNvPr>
          <p:cNvPicPr>
            <a:picLocks noChangeAspect="1"/>
          </p:cNvPicPr>
          <p:nvPr/>
        </p:nvPicPr>
        <p:blipFill>
          <a:blip r:embed="rId3"/>
          <a:stretch>
            <a:fillRect/>
          </a:stretch>
        </p:blipFill>
        <p:spPr>
          <a:xfrm>
            <a:off x="1782098" y="1271066"/>
            <a:ext cx="8429300" cy="4748432"/>
          </a:xfrm>
          <a:prstGeom prst="rect">
            <a:avLst/>
          </a:prstGeom>
        </p:spPr>
      </p:pic>
    </p:spTree>
    <p:extLst>
      <p:ext uri="{BB962C8B-B14F-4D97-AF65-F5344CB8AC3E}">
        <p14:creationId xmlns:p14="http://schemas.microsoft.com/office/powerpoint/2010/main" val="47843174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11" name="Rectangle 10">
            <a:extLst>
              <a:ext uri="{FF2B5EF4-FFF2-40B4-BE49-F238E27FC236}">
                <a16:creationId xmlns:a16="http://schemas.microsoft.com/office/drawing/2014/main" id="{93B25EE7-6D30-45BD-861F-7A805AC067C6}"/>
              </a:ext>
            </a:extLst>
          </p:cNvPr>
          <p:cNvSpPr/>
          <p:nvPr/>
        </p:nvSpPr>
        <p:spPr>
          <a:xfrm>
            <a:off x="581415" y="276459"/>
            <a:ext cx="9049555" cy="553998"/>
          </a:xfrm>
          <a:prstGeom prst="rect">
            <a:avLst/>
          </a:prstGeom>
        </p:spPr>
        <p:txBody>
          <a:bodyPr wrap="square">
            <a:spAutoFit/>
          </a:bodyPr>
          <a:lstStyle/>
          <a:p>
            <a:pPr lvl="0"/>
            <a:r>
              <a:rPr lang="en-US" sz="3000" dirty="0">
                <a:solidFill>
                  <a:schemeClr val="bg1"/>
                </a:solidFill>
                <a:latin typeface="Myanmar Text" panose="020B0502040204020203" pitchFamily="34" charset="0"/>
                <a:cs typeface="Myanmar Text" panose="020B0502040204020203" pitchFamily="34" charset="0"/>
              </a:rPr>
              <a:t>.NET MAUI</a:t>
            </a:r>
          </a:p>
        </p:txBody>
      </p:sp>
      <p:sp>
        <p:nvSpPr>
          <p:cNvPr id="3" name="TextBox 2">
            <a:extLst>
              <a:ext uri="{FF2B5EF4-FFF2-40B4-BE49-F238E27FC236}">
                <a16:creationId xmlns:a16="http://schemas.microsoft.com/office/drawing/2014/main" id="{9579E94C-1381-49ED-ABBE-651249639025}"/>
              </a:ext>
            </a:extLst>
          </p:cNvPr>
          <p:cNvSpPr txBox="1"/>
          <p:nvPr/>
        </p:nvSpPr>
        <p:spPr>
          <a:xfrm>
            <a:off x="581415" y="1519518"/>
            <a:ext cx="7420543" cy="4585871"/>
          </a:xfrm>
          <a:prstGeom prst="rect">
            <a:avLst/>
          </a:prstGeom>
          <a:noFill/>
        </p:spPr>
        <p:txBody>
          <a:bodyPr wrap="square" rtlCol="0">
            <a:spAutoFit/>
          </a:bodyPr>
          <a:lstStyle/>
          <a:p>
            <a:r>
              <a:rPr lang="en-US" sz="2400" b="1" dirty="0"/>
              <a:t>Transitioning from Xamarin.Forms to .NET MAUI</a:t>
            </a:r>
          </a:p>
          <a:p>
            <a:r>
              <a:rPr lang="en-US" sz="2400" dirty="0">
                <a:solidFill>
                  <a:schemeClr val="tx2"/>
                </a:solidFill>
              </a:rPr>
              <a:t>Xamarin.Forms developers will hit the ground running with new projects in .NET MAUI, using all the same controls and APIs they have grown to know and love. As we get closer to the .NET MAUI launch, In order to help developers make a smooth transition of existing apps to .NET MAUI we intend to provide try-convert support and migration guides similar to what we have today for migrating to .NET Core.</a:t>
            </a:r>
          </a:p>
          <a:p>
            <a:endParaRPr lang="en-US" sz="2400" b="1" dirty="0"/>
          </a:p>
          <a:p>
            <a:r>
              <a:rPr lang="en-US" sz="2800" b="1" dirty="0"/>
              <a:t>.NET MAUI General Availability (November 2021) </a:t>
            </a:r>
          </a:p>
          <a:p>
            <a:endParaRPr lang="en-US" sz="2400" dirty="0"/>
          </a:p>
        </p:txBody>
      </p:sp>
      <p:pic>
        <p:nvPicPr>
          <p:cNvPr id="7" name="Graphic 8">
            <a:extLst>
              <a:ext uri="{FF2B5EF4-FFF2-40B4-BE49-F238E27FC236}">
                <a16:creationId xmlns:a16="http://schemas.microsoft.com/office/drawing/2014/main" id="{536F59E7-A5F9-9545-A0CE-0C453596583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614541" y="2133634"/>
            <a:ext cx="2750064" cy="3357637"/>
          </a:xfrm>
          <a:prstGeom prst="rect">
            <a:avLst/>
          </a:prstGeom>
        </p:spPr>
      </p:pic>
    </p:spTree>
    <p:extLst>
      <p:ext uri="{BB962C8B-B14F-4D97-AF65-F5344CB8AC3E}">
        <p14:creationId xmlns:p14="http://schemas.microsoft.com/office/powerpoint/2010/main" val="37886379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E49E314-0FE6-40B9-9DA3-C2E899B8BC25}"/>
              </a:ext>
            </a:extLst>
          </p:cNvPr>
          <p:cNvSpPr>
            <a:spLocks noGrp="1"/>
          </p:cNvSpPr>
          <p:nvPr>
            <p:ph type="body" sz="quarter" idx="13"/>
          </p:nvPr>
        </p:nvSpPr>
        <p:spPr>
          <a:xfrm>
            <a:off x="2387599" y="2664908"/>
            <a:ext cx="9402781" cy="2966720"/>
          </a:xfrm>
        </p:spPr>
        <p:txBody>
          <a:bodyPr/>
          <a:lstStyle/>
          <a:p>
            <a:r>
              <a:rPr lang="en-US" sz="4000" dirty="0"/>
              <a:t>An </a:t>
            </a:r>
            <a:r>
              <a:rPr lang="en-US" sz="4000" b="1" dirty="0"/>
              <a:t>open source </a:t>
            </a:r>
            <a:r>
              <a:rPr lang="en-US" sz="4000" dirty="0"/>
              <a:t>app platform from Microsoft for building modern &amp; performant iOS, Android, macOS, </a:t>
            </a:r>
          </a:p>
          <a:p>
            <a:r>
              <a:rPr lang="en-US" sz="4000" dirty="0" err="1"/>
              <a:t>watchOS</a:t>
            </a:r>
            <a:r>
              <a:rPr lang="en-US" sz="4000" dirty="0"/>
              <a:t>, &amp; </a:t>
            </a:r>
            <a:r>
              <a:rPr lang="en-US" sz="4000" dirty="0" err="1"/>
              <a:t>tvOS</a:t>
            </a:r>
            <a:r>
              <a:rPr lang="en-US" sz="4000" dirty="0"/>
              <a:t> apps with .NET. </a:t>
            </a:r>
          </a:p>
          <a:p>
            <a:endParaRPr lang="en-US" sz="4000" dirty="0"/>
          </a:p>
        </p:txBody>
      </p:sp>
    </p:spTree>
    <p:extLst>
      <p:ext uri="{BB962C8B-B14F-4D97-AF65-F5344CB8AC3E}">
        <p14:creationId xmlns:p14="http://schemas.microsoft.com/office/powerpoint/2010/main" val="100292400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F9AACDE-600D-4396-BAEB-D12630B6E677}"/>
              </a:ext>
            </a:extLst>
          </p:cNvPr>
          <p:cNvSpPr>
            <a:spLocks noGrp="1"/>
          </p:cNvSpPr>
          <p:nvPr>
            <p:ph type="body" sz="quarter" idx="10"/>
          </p:nvPr>
        </p:nvSpPr>
        <p:spPr>
          <a:xfrm>
            <a:off x="2278822" y="5172905"/>
            <a:ext cx="2355850" cy="268190"/>
          </a:xfrm>
        </p:spPr>
        <p:txBody>
          <a:bodyPr>
            <a:normAutofit fontScale="77500" lnSpcReduction="20000"/>
          </a:bodyPr>
          <a:lstStyle/>
          <a:p>
            <a:r>
              <a:rPr lang="en-US" dirty="0" err="1"/>
              <a:t>codrinamerigo</a:t>
            </a:r>
            <a:r>
              <a:rPr lang="en-US" dirty="0"/>
              <a:t>	</a:t>
            </a:r>
          </a:p>
        </p:txBody>
      </p:sp>
      <p:sp>
        <p:nvSpPr>
          <p:cNvPr id="4" name="Text Placeholder 3">
            <a:extLst>
              <a:ext uri="{FF2B5EF4-FFF2-40B4-BE49-F238E27FC236}">
                <a16:creationId xmlns:a16="http://schemas.microsoft.com/office/drawing/2014/main" id="{F7836598-7AAE-4583-B73B-1DC75D0957DE}"/>
              </a:ext>
            </a:extLst>
          </p:cNvPr>
          <p:cNvSpPr>
            <a:spLocks noGrp="1"/>
          </p:cNvSpPr>
          <p:nvPr>
            <p:ph type="body" sz="quarter" idx="11"/>
          </p:nvPr>
        </p:nvSpPr>
        <p:spPr>
          <a:xfrm>
            <a:off x="5791309" y="5172905"/>
            <a:ext cx="2355850" cy="268190"/>
          </a:xfrm>
        </p:spPr>
        <p:txBody>
          <a:bodyPr>
            <a:normAutofit fontScale="77500" lnSpcReduction="20000"/>
          </a:bodyPr>
          <a:lstStyle/>
          <a:p>
            <a:r>
              <a:rPr lang="en-US" dirty="0"/>
              <a:t>_Codrina_</a:t>
            </a:r>
          </a:p>
        </p:txBody>
      </p:sp>
      <p:sp>
        <p:nvSpPr>
          <p:cNvPr id="5" name="Text Placeholder 4">
            <a:extLst>
              <a:ext uri="{FF2B5EF4-FFF2-40B4-BE49-F238E27FC236}">
                <a16:creationId xmlns:a16="http://schemas.microsoft.com/office/drawing/2014/main" id="{B2BA01DB-2A5E-494F-B807-08D45510E724}"/>
              </a:ext>
            </a:extLst>
          </p:cNvPr>
          <p:cNvSpPr>
            <a:spLocks noGrp="1"/>
          </p:cNvSpPr>
          <p:nvPr>
            <p:ph type="body" sz="quarter" idx="12"/>
          </p:nvPr>
        </p:nvSpPr>
        <p:spPr>
          <a:xfrm>
            <a:off x="9303796" y="5172905"/>
            <a:ext cx="2355850" cy="268190"/>
          </a:xfrm>
        </p:spPr>
        <p:txBody>
          <a:bodyPr>
            <a:normAutofit fontScale="77500" lnSpcReduction="20000"/>
          </a:bodyPr>
          <a:lstStyle/>
          <a:p>
            <a:r>
              <a:rPr lang="en-US" dirty="0" err="1"/>
              <a:t>codrinamerigo</a:t>
            </a:r>
            <a:endParaRPr lang="en-US" dirty="0"/>
          </a:p>
        </p:txBody>
      </p:sp>
    </p:spTree>
    <p:extLst>
      <p:ext uri="{BB962C8B-B14F-4D97-AF65-F5344CB8AC3E}">
        <p14:creationId xmlns:p14="http://schemas.microsoft.com/office/powerpoint/2010/main" val="31693832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39" name="Rectangle 38">
            <a:extLst>
              <a:ext uri="{FF2B5EF4-FFF2-40B4-BE49-F238E27FC236}">
                <a16:creationId xmlns:a16="http://schemas.microsoft.com/office/drawing/2014/main" id="{DE56745B-DF9F-4BC3-A7AB-076BAF1F5CF0}"/>
              </a:ext>
            </a:extLst>
          </p:cNvPr>
          <p:cNvSpPr/>
          <p:nvPr/>
        </p:nvSpPr>
        <p:spPr bwMode="auto">
          <a:xfrm>
            <a:off x="7024171" y="3702707"/>
            <a:ext cx="2117654" cy="591407"/>
          </a:xfrm>
          <a:prstGeom prst="rect">
            <a:avLst/>
          </a:prstGeom>
          <a:solidFill>
            <a:srgbClr val="512B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050" rtl="0" eaLnBrk="1" fontAlgn="auto" latinLnBrk="0" hangingPunct="1">
              <a:lnSpc>
                <a:spcPct val="100000"/>
              </a:lnSpc>
              <a:spcBef>
                <a:spcPts val="0"/>
              </a:spcBef>
              <a:spcAft>
                <a:spcPts val="0"/>
              </a:spcAft>
              <a:buClrTx/>
              <a:buSzTx/>
              <a:buFontTx/>
              <a:buNone/>
              <a:tabLst/>
              <a:defRPr/>
            </a:pPr>
            <a:r>
              <a:rPr kumimoji="0" lang="en-US" sz="784" b="1" i="0" u="none" strike="noStrike" kern="0" cap="none" spc="0" normalizeH="0" baseline="0" noProof="0">
                <a:ln>
                  <a:noFill/>
                </a:ln>
                <a:gradFill>
                  <a:gsLst>
                    <a:gs pos="0">
                      <a:srgbClr val="FFFFFF"/>
                    </a:gs>
                    <a:gs pos="100000">
                      <a:srgbClr val="FFFFFF"/>
                    </a:gs>
                  </a:gsLst>
                  <a:lin ang="5400000" scaled="0"/>
                </a:gradFill>
                <a:effectLst/>
                <a:uLnTx/>
                <a:uFillTx/>
                <a:latin typeface="Myanmar Text" panose="020B0502040204020203" pitchFamily="34" charset="0"/>
                <a:ea typeface="Segoe UI" pitchFamily="34" charset="0"/>
                <a:cs typeface="Myanmar Text" panose="020B0502040204020203" pitchFamily="34" charset="0"/>
                <a:sym typeface="Segoe UI"/>
              </a:rPr>
              <a:t> </a:t>
            </a:r>
          </a:p>
        </p:txBody>
      </p:sp>
      <p:sp>
        <p:nvSpPr>
          <p:cNvPr id="64" name="Google Shape;64;p14"/>
          <p:cNvSpPr txBox="1"/>
          <p:nvPr/>
        </p:nvSpPr>
        <p:spPr>
          <a:xfrm>
            <a:off x="415600" y="87546"/>
            <a:ext cx="11360800" cy="763600"/>
          </a:xfrm>
          <a:prstGeom prst="rect">
            <a:avLst/>
          </a:prstGeom>
          <a:noFill/>
          <a:ln>
            <a:noFill/>
          </a:ln>
        </p:spPr>
        <p:txBody>
          <a:bodyPr spcFirstLastPara="1" wrap="square" lIns="121900" tIns="121900" rIns="121900" bIns="121900" anchor="t" anchorCtr="0">
            <a:noAutofit/>
          </a:bodyPr>
          <a:lstStyle/>
          <a:p>
            <a:pPr lvl="0"/>
            <a:r>
              <a:rPr lang="en-US" sz="3000" dirty="0">
                <a:solidFill>
                  <a:schemeClr val="bg1"/>
                </a:solidFill>
                <a:latin typeface="Myanmar Text" panose="020B0502040204020203" pitchFamily="34" charset="0"/>
                <a:cs typeface="Myanmar Text" panose="020B0502040204020203" pitchFamily="34" charset="0"/>
              </a:rPr>
              <a:t>Xamarin</a:t>
            </a:r>
            <a:r>
              <a:rPr lang="en-US" sz="3000" dirty="0">
                <a:solidFill>
                  <a:schemeClr val="bg1"/>
                </a:solidFill>
                <a:latin typeface="+mj-lt"/>
              </a:rPr>
              <a:t> is for </a:t>
            </a:r>
            <a:r>
              <a:rPr lang="en-US" sz="3000" dirty="0" err="1">
                <a:solidFill>
                  <a:schemeClr val="bg1"/>
                </a:solidFill>
                <a:latin typeface="+mj-lt"/>
              </a:rPr>
              <a:t>devs</a:t>
            </a:r>
            <a:r>
              <a:rPr lang="en-US" sz="3000" dirty="0">
                <a:solidFill>
                  <a:schemeClr val="bg1"/>
                </a:solidFill>
                <a:latin typeface="+mj-lt"/>
              </a:rPr>
              <a:t> with the following goals:</a:t>
            </a:r>
          </a:p>
        </p:txBody>
      </p:sp>
      <p:pic>
        <p:nvPicPr>
          <p:cNvPr id="8" name="Picture 7">
            <a:extLst>
              <a:ext uri="{FF2B5EF4-FFF2-40B4-BE49-F238E27FC236}">
                <a16:creationId xmlns:a16="http://schemas.microsoft.com/office/drawing/2014/main" id="{BD679A8F-9252-41F1-9B83-73ABA6C8280F}"/>
              </a:ext>
            </a:extLst>
          </p:cNvPr>
          <p:cNvPicPr>
            <a:picLocks noChangeAspect="1"/>
          </p:cNvPicPr>
          <p:nvPr/>
        </p:nvPicPr>
        <p:blipFill>
          <a:blip r:embed="rId3"/>
          <a:stretch>
            <a:fillRect/>
          </a:stretch>
        </p:blipFill>
        <p:spPr>
          <a:xfrm>
            <a:off x="2502545" y="2094478"/>
            <a:ext cx="457075" cy="420168"/>
          </a:xfrm>
          <a:prstGeom prst="rect">
            <a:avLst/>
          </a:prstGeom>
        </p:spPr>
      </p:pic>
      <p:sp>
        <p:nvSpPr>
          <p:cNvPr id="9" name="TextBox 8">
            <a:extLst>
              <a:ext uri="{FF2B5EF4-FFF2-40B4-BE49-F238E27FC236}">
                <a16:creationId xmlns:a16="http://schemas.microsoft.com/office/drawing/2014/main" id="{AB51EC6B-3CFA-4679-B737-BB1FBE03E045}"/>
              </a:ext>
            </a:extLst>
          </p:cNvPr>
          <p:cNvSpPr txBox="1"/>
          <p:nvPr/>
        </p:nvSpPr>
        <p:spPr>
          <a:xfrm>
            <a:off x="3004019" y="1295925"/>
            <a:ext cx="6745297" cy="1477328"/>
          </a:xfrm>
          <a:prstGeom prst="rect">
            <a:avLst/>
          </a:prstGeom>
          <a:noFill/>
        </p:spPr>
        <p:txBody>
          <a:bodyPr wrap="square" rtlCol="0">
            <a:spAutoFit/>
          </a:bodyPr>
          <a:lstStyle/>
          <a:p>
            <a:r>
              <a:rPr lang="en-US" dirty="0">
                <a:latin typeface="Myanmar Text" panose="020B0502040204020203" pitchFamily="34" charset="0"/>
                <a:cs typeface="Myanmar Text" panose="020B0502040204020203" pitchFamily="34" charset="0"/>
              </a:rPr>
              <a:t>Share </a:t>
            </a:r>
            <a:r>
              <a:rPr lang="en-US" dirty="0">
                <a:solidFill>
                  <a:schemeClr val="tx2"/>
                </a:solidFill>
                <a:latin typeface="Myanmar Text" panose="020B0502040204020203" pitchFamily="34" charset="0"/>
                <a:cs typeface="Myanmar Text" panose="020B0502040204020203" pitchFamily="34" charset="0"/>
              </a:rPr>
              <a:t>code, test and business logic </a:t>
            </a:r>
            <a:r>
              <a:rPr lang="en-US" dirty="0">
                <a:latin typeface="Myanmar Text" panose="020B0502040204020203" pitchFamily="34" charset="0"/>
                <a:cs typeface="Myanmar Text" panose="020B0502040204020203" pitchFamily="34" charset="0"/>
              </a:rPr>
              <a:t>across platforms</a:t>
            </a:r>
          </a:p>
          <a:p>
            <a:endParaRPr lang="en-US" dirty="0">
              <a:latin typeface="Myanmar Text" panose="020B0502040204020203" pitchFamily="34" charset="0"/>
              <a:cs typeface="Myanmar Text" panose="020B0502040204020203" pitchFamily="34" charset="0"/>
            </a:endParaRPr>
          </a:p>
          <a:p>
            <a:endParaRPr lang="en-US" dirty="0">
              <a:solidFill>
                <a:schemeClr val="tx2"/>
              </a:solidFill>
              <a:latin typeface="Myanmar Text" panose="020B0502040204020203" pitchFamily="34" charset="0"/>
              <a:cs typeface="Myanmar Text" panose="020B0502040204020203" pitchFamily="34" charset="0"/>
            </a:endParaRPr>
          </a:p>
          <a:p>
            <a:r>
              <a:rPr lang="en-US" dirty="0">
                <a:solidFill>
                  <a:schemeClr val="tx2"/>
                </a:solidFill>
                <a:latin typeface="Myanmar Text" panose="020B0502040204020203" pitchFamily="34" charset="0"/>
                <a:cs typeface="Myanmar Text" panose="020B0502040204020203" pitchFamily="34" charset="0"/>
              </a:rPr>
              <a:t>Write</a:t>
            </a:r>
            <a:r>
              <a:rPr lang="en-US" dirty="0">
                <a:latin typeface="Myanmar Text" panose="020B0502040204020203" pitchFamily="34" charset="0"/>
                <a:cs typeface="Myanmar Text" panose="020B0502040204020203" pitchFamily="34" charset="0"/>
              </a:rPr>
              <a:t> cross-platform applications </a:t>
            </a:r>
            <a:r>
              <a:rPr lang="en-US" dirty="0">
                <a:solidFill>
                  <a:schemeClr val="tx2"/>
                </a:solidFill>
                <a:latin typeface="Myanmar Text" panose="020B0502040204020203" pitchFamily="34" charset="0"/>
                <a:cs typeface="Myanmar Text" panose="020B0502040204020203" pitchFamily="34" charset="0"/>
              </a:rPr>
              <a:t>in </a:t>
            </a:r>
            <a:r>
              <a:rPr lang="en-US" dirty="0">
                <a:latin typeface="Myanmar Text" panose="020B0502040204020203" pitchFamily="34" charset="0"/>
                <a:cs typeface="Myanmar Text" panose="020B0502040204020203" pitchFamily="34" charset="0"/>
              </a:rPr>
              <a:t>C# </a:t>
            </a:r>
            <a:r>
              <a:rPr lang="en-US" dirty="0">
                <a:solidFill>
                  <a:schemeClr val="tx2"/>
                </a:solidFill>
                <a:latin typeface="Myanmar Text" panose="020B0502040204020203" pitchFamily="34" charset="0"/>
                <a:cs typeface="Myanmar Text" panose="020B0502040204020203" pitchFamily="34" charset="0"/>
              </a:rPr>
              <a:t>wit</a:t>
            </a:r>
            <a:r>
              <a:rPr lang="en-US" dirty="0">
                <a:latin typeface="Myanmar Text" panose="020B0502040204020203" pitchFamily="34" charset="0"/>
                <a:cs typeface="Myanmar Text" panose="020B0502040204020203" pitchFamily="34" charset="0"/>
              </a:rPr>
              <a:t>h Visual Studio</a:t>
            </a:r>
          </a:p>
          <a:p>
            <a:endParaRPr lang="en-US" dirty="0">
              <a:latin typeface="Myanmar Text" panose="020B0502040204020203" pitchFamily="34" charset="0"/>
              <a:cs typeface="Myanmar Text" panose="020B0502040204020203" pitchFamily="34" charset="0"/>
            </a:endParaRPr>
          </a:p>
        </p:txBody>
      </p:sp>
      <p:pic>
        <p:nvPicPr>
          <p:cNvPr id="10" name="Picture 9">
            <a:extLst>
              <a:ext uri="{FF2B5EF4-FFF2-40B4-BE49-F238E27FC236}">
                <a16:creationId xmlns:a16="http://schemas.microsoft.com/office/drawing/2014/main" id="{08051C83-2339-4261-A6DB-278158A81F60}"/>
              </a:ext>
            </a:extLst>
          </p:cNvPr>
          <p:cNvPicPr>
            <a:picLocks noChangeAspect="1"/>
          </p:cNvPicPr>
          <p:nvPr/>
        </p:nvPicPr>
        <p:blipFill>
          <a:blip r:embed="rId4"/>
          <a:stretch>
            <a:fillRect/>
          </a:stretch>
        </p:blipFill>
        <p:spPr>
          <a:xfrm>
            <a:off x="2502546" y="1272565"/>
            <a:ext cx="457075" cy="387519"/>
          </a:xfrm>
          <a:prstGeom prst="rect">
            <a:avLst/>
          </a:prstGeom>
        </p:spPr>
      </p:pic>
      <p:sp>
        <p:nvSpPr>
          <p:cNvPr id="24" name="Rectangle 23">
            <a:extLst>
              <a:ext uri="{FF2B5EF4-FFF2-40B4-BE49-F238E27FC236}">
                <a16:creationId xmlns:a16="http://schemas.microsoft.com/office/drawing/2014/main" id="{8CA90295-3167-41B5-BEBC-A9F6042A5999}"/>
              </a:ext>
            </a:extLst>
          </p:cNvPr>
          <p:cNvSpPr/>
          <p:nvPr/>
        </p:nvSpPr>
        <p:spPr bwMode="auto">
          <a:xfrm>
            <a:off x="2663304" y="3700036"/>
            <a:ext cx="2113099" cy="591407"/>
          </a:xfrm>
          <a:prstGeom prst="rect">
            <a:avLst/>
          </a:prstGeom>
          <a:solidFill>
            <a:srgbClr val="B455B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050" rtl="0" eaLnBrk="1" fontAlgn="auto" latinLnBrk="0" hangingPunct="1">
              <a:lnSpc>
                <a:spcPct val="100000"/>
              </a:lnSpc>
              <a:spcBef>
                <a:spcPts val="0"/>
              </a:spcBef>
              <a:spcAft>
                <a:spcPts val="0"/>
              </a:spcAft>
              <a:buClrTx/>
              <a:buSzTx/>
              <a:buFontTx/>
              <a:buNone/>
              <a:tabLst/>
              <a:defRPr/>
            </a:pPr>
            <a:r>
              <a:rPr kumimoji="0" lang="en-US" sz="784" b="1"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sym typeface="Segoe UI"/>
              </a:rPr>
              <a:t> </a:t>
            </a:r>
          </a:p>
        </p:txBody>
      </p:sp>
      <p:sp>
        <p:nvSpPr>
          <p:cNvPr id="25" name="Rectangle 24">
            <a:extLst>
              <a:ext uri="{FF2B5EF4-FFF2-40B4-BE49-F238E27FC236}">
                <a16:creationId xmlns:a16="http://schemas.microsoft.com/office/drawing/2014/main" id="{7276B01B-A1D6-4D73-B25A-6F96ABFDDC1B}"/>
              </a:ext>
            </a:extLst>
          </p:cNvPr>
          <p:cNvSpPr/>
          <p:nvPr/>
        </p:nvSpPr>
        <p:spPr bwMode="auto">
          <a:xfrm>
            <a:off x="4850754" y="3700036"/>
            <a:ext cx="2108631" cy="591407"/>
          </a:xfrm>
          <a:prstGeom prst="rect">
            <a:avLst/>
          </a:prstGeom>
          <a:solidFill>
            <a:srgbClr val="77D06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050" rtl="0" eaLnBrk="1" fontAlgn="auto" latinLnBrk="0" hangingPunct="1">
              <a:lnSpc>
                <a:spcPct val="100000"/>
              </a:lnSpc>
              <a:spcBef>
                <a:spcPts val="0"/>
              </a:spcBef>
              <a:spcAft>
                <a:spcPts val="0"/>
              </a:spcAft>
              <a:buClrTx/>
              <a:buSzTx/>
              <a:buFontTx/>
              <a:buNone/>
              <a:tabLst/>
              <a:defRPr/>
            </a:pPr>
            <a:r>
              <a:rPr kumimoji="0" lang="en-US" sz="784" b="1"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sym typeface="Segoe UI"/>
              </a:rPr>
              <a:t> </a:t>
            </a:r>
          </a:p>
        </p:txBody>
      </p:sp>
      <p:grpSp>
        <p:nvGrpSpPr>
          <p:cNvPr id="26" name="Group 25">
            <a:extLst>
              <a:ext uri="{FF2B5EF4-FFF2-40B4-BE49-F238E27FC236}">
                <a16:creationId xmlns:a16="http://schemas.microsoft.com/office/drawing/2014/main" id="{7B4CA0C8-9637-4C1A-884F-2524844898A3}"/>
              </a:ext>
            </a:extLst>
          </p:cNvPr>
          <p:cNvGrpSpPr/>
          <p:nvPr/>
        </p:nvGrpSpPr>
        <p:grpSpPr>
          <a:xfrm>
            <a:off x="2663213" y="4343354"/>
            <a:ext cx="6521569" cy="2156154"/>
            <a:chOff x="2892372" y="3279586"/>
            <a:chExt cx="6448375" cy="1705020"/>
          </a:xfrm>
        </p:grpSpPr>
        <p:sp>
          <p:nvSpPr>
            <p:cNvPr id="37" name="Rectangle 36">
              <a:extLst>
                <a:ext uri="{FF2B5EF4-FFF2-40B4-BE49-F238E27FC236}">
                  <a16:creationId xmlns:a16="http://schemas.microsoft.com/office/drawing/2014/main" id="{542FC7B8-4A6F-4724-A0D8-98D09781C3FC}"/>
                </a:ext>
              </a:extLst>
            </p:cNvPr>
            <p:cNvSpPr/>
            <p:nvPr/>
          </p:nvSpPr>
          <p:spPr bwMode="auto">
            <a:xfrm>
              <a:off x="2892372" y="3279586"/>
              <a:ext cx="6410140" cy="1705020"/>
            </a:xfrm>
            <a:prstGeom prst="rect">
              <a:avLst/>
            </a:prstGeom>
            <a:solidFill>
              <a:srgbClr val="3498D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050" rtl="0" eaLnBrk="1" fontAlgn="auto" latinLnBrk="0" hangingPunct="1">
                <a:lnSpc>
                  <a:spcPct val="100000"/>
                </a:lnSpc>
                <a:spcBef>
                  <a:spcPts val="0"/>
                </a:spcBef>
                <a:spcAft>
                  <a:spcPts val="0"/>
                </a:spcAft>
                <a:buClrTx/>
                <a:buSzTx/>
                <a:buFontTx/>
                <a:buNone/>
                <a:tabLst/>
                <a:defRPr/>
              </a:pPr>
              <a:r>
                <a:rPr kumimoji="0" lang="en-US" sz="784" b="1" i="0" u="none" strike="noStrike" kern="0" cap="none" spc="0" normalizeH="0" baseline="0" noProof="0">
                  <a:ln>
                    <a:noFill/>
                  </a:ln>
                  <a:solidFill>
                    <a:srgbClr val="3498DB"/>
                  </a:solidFill>
                  <a:effectLst/>
                  <a:uLnTx/>
                  <a:uFillTx/>
                  <a:latin typeface="Calibri" panose="020F0502020204030204"/>
                  <a:ea typeface="Segoe UI" pitchFamily="34" charset="0"/>
                  <a:cs typeface="Segoe UI" pitchFamily="34" charset="0"/>
                  <a:sym typeface="Segoe UI"/>
                </a:rPr>
                <a:t> </a:t>
              </a:r>
            </a:p>
          </p:txBody>
        </p:sp>
        <p:sp>
          <p:nvSpPr>
            <p:cNvPr id="38" name="TextBox 30">
              <a:extLst>
                <a:ext uri="{FF2B5EF4-FFF2-40B4-BE49-F238E27FC236}">
                  <a16:creationId xmlns:a16="http://schemas.microsoft.com/office/drawing/2014/main" id="{4C995C2F-61E8-4582-9E4F-D541B02FC38C}"/>
                </a:ext>
              </a:extLst>
            </p:cNvPr>
            <p:cNvSpPr txBox="1"/>
            <p:nvPr/>
          </p:nvSpPr>
          <p:spPr>
            <a:xfrm>
              <a:off x="2892372" y="3546314"/>
              <a:ext cx="6448375" cy="959193"/>
            </a:xfrm>
            <a:prstGeom prst="rect">
              <a:avLst/>
            </a:prstGeom>
            <a:noFill/>
          </p:spPr>
          <p:txBody>
            <a:bodyPr wrap="square" lIns="179286" tIns="143428" rIns="179286" bIns="143428"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114" rtl="0" eaLnBrk="1" fontAlgn="auto" latinLnBrk="0" hangingPunct="1">
                <a:lnSpc>
                  <a:spcPct val="100000"/>
                </a:lnSpc>
                <a:spcBef>
                  <a:spcPts val="0"/>
                </a:spcBef>
                <a:spcAft>
                  <a:spcPts val="0"/>
                </a:spcAft>
                <a:buClrTx/>
                <a:buSzTx/>
                <a:buFontTx/>
                <a:buNone/>
                <a:tabLst/>
                <a:defRPr/>
              </a:pPr>
              <a:r>
                <a:rPr kumimoji="0" lang="en-US" sz="4000" b="1" i="0" u="none" strike="noStrike" kern="0" cap="none" spc="0" normalizeH="0" baseline="0" noProof="0" dirty="0">
                  <a:ln>
                    <a:noFill/>
                  </a:ln>
                  <a:solidFill>
                    <a:prstClr val="white"/>
                  </a:solidFill>
                  <a:effectLst/>
                  <a:uLnTx/>
                  <a:uFillTx/>
                  <a:latin typeface="Myanmar Text" panose="020B0502040204020203" pitchFamily="34" charset="0"/>
                  <a:cs typeface="Myanmar Text" panose="020B0502040204020203" pitchFamily="34" charset="0"/>
                  <a:sym typeface="Segoe UI"/>
                </a:rPr>
                <a:t>Shared</a:t>
              </a:r>
              <a:r>
                <a:rPr kumimoji="0" lang="en-US" sz="4000" b="1" i="0" u="none" strike="noStrike" kern="0" cap="none" spc="0" normalizeH="0" baseline="0" noProof="0" dirty="0">
                  <a:ln>
                    <a:noFill/>
                  </a:ln>
                  <a:solidFill>
                    <a:prstClr val="white"/>
                  </a:solidFill>
                  <a:effectLst/>
                  <a:uLnTx/>
                  <a:uFillTx/>
                  <a:latin typeface="Segoe UI Semibold" panose="020B0702040204020203" pitchFamily="34" charset="0"/>
                  <a:ea typeface="+mn-ea"/>
                  <a:cs typeface="+mn-cs"/>
                  <a:sym typeface="Segoe UI"/>
                </a:rPr>
                <a:t> C#</a:t>
              </a:r>
            </a:p>
            <a:p>
              <a:pPr lvl="0" algn="ctr" defTabSz="914114">
                <a:defRPr/>
              </a:pPr>
              <a:r>
                <a:rPr kumimoji="0" lang="en-US" sz="2000" b="1" i="0" u="none" strike="noStrike" kern="0" cap="none" spc="0" normalizeH="0" baseline="0" noProof="0" dirty="0">
                  <a:ln>
                    <a:noFill/>
                  </a:ln>
                  <a:solidFill>
                    <a:prstClr val="white"/>
                  </a:solidFill>
                  <a:effectLst/>
                  <a:uLnTx/>
                  <a:uFillTx/>
                  <a:latin typeface="Segoe UI Semibold" panose="020B0702040204020203" pitchFamily="34" charset="0"/>
                  <a:ea typeface="+mn-ea"/>
                  <a:cs typeface="+mn-cs"/>
                  <a:sym typeface="Segoe UI"/>
                </a:rPr>
                <a:t>Business Logic  </a:t>
              </a:r>
              <a:r>
                <a:rPr lang="en-US" sz="2000" b="1" kern="0" dirty="0">
                  <a:solidFill>
                    <a:schemeClr val="bg1"/>
                  </a:solidFill>
                  <a:latin typeface="Segoe UI Semibold" panose="020B0702040204020203" pitchFamily="34" charset="0"/>
                  <a:sym typeface="Segoe UI"/>
                </a:rPr>
                <a:t>•</a:t>
              </a:r>
              <a:r>
                <a:rPr lang="en-US" sz="2000" b="1" kern="0" dirty="0">
                  <a:solidFill>
                    <a:srgbClr val="505050"/>
                  </a:solidFill>
                  <a:latin typeface="Segoe UI Semibold" panose="020B0702040204020203" pitchFamily="34" charset="0"/>
                  <a:sym typeface="Segoe UI"/>
                </a:rPr>
                <a:t>  </a:t>
              </a:r>
              <a:r>
                <a:rPr lang="en-US" sz="2000" b="1" kern="0" dirty="0">
                  <a:solidFill>
                    <a:schemeClr val="bg1"/>
                  </a:solidFill>
                  <a:latin typeface="Segoe UI Semibold" panose="020B0702040204020203" pitchFamily="34" charset="0"/>
                  <a:sym typeface="Segoe UI"/>
                </a:rPr>
                <a:t>Platform APIs </a:t>
              </a:r>
              <a:r>
                <a:rPr lang="en-US" sz="2000" b="1" kern="0" dirty="0">
                  <a:solidFill>
                    <a:prstClr val="white"/>
                  </a:solidFill>
                  <a:latin typeface="Segoe UI Semibold" panose="020B0702040204020203" pitchFamily="34" charset="0"/>
                  <a:sym typeface="Segoe UI"/>
                </a:rPr>
                <a:t> </a:t>
              </a:r>
              <a:r>
                <a:rPr lang="en-US" sz="2000" b="1" kern="0" dirty="0">
                  <a:solidFill>
                    <a:schemeClr val="bg1"/>
                  </a:solidFill>
                  <a:latin typeface="Segoe UI Semibold" panose="020B0702040204020203" pitchFamily="34" charset="0"/>
                  <a:sym typeface="Segoe UI"/>
                </a:rPr>
                <a:t>•</a:t>
              </a:r>
              <a:r>
                <a:rPr lang="en-US" sz="2000" b="1" kern="0" dirty="0">
                  <a:solidFill>
                    <a:srgbClr val="505050"/>
                  </a:solidFill>
                  <a:latin typeface="Segoe UI Semibold" panose="020B0702040204020203" pitchFamily="34" charset="0"/>
                  <a:sym typeface="Segoe UI"/>
                </a:rPr>
                <a:t>  </a:t>
              </a:r>
              <a:r>
                <a:rPr lang="en-US" sz="2000" b="1" kern="0" dirty="0">
                  <a:solidFill>
                    <a:schemeClr val="bg1"/>
                  </a:solidFill>
                  <a:latin typeface="Segoe UI Semibold" panose="020B0702040204020203" pitchFamily="34" charset="0"/>
                  <a:sym typeface="Segoe UI"/>
                </a:rPr>
                <a:t>User Interface </a:t>
              </a:r>
              <a:r>
                <a:rPr kumimoji="0" lang="en-US" sz="2000" b="1" i="0" u="none" strike="noStrike" kern="0" cap="none" spc="0" normalizeH="0" baseline="0" noProof="0" dirty="0">
                  <a:ln>
                    <a:noFill/>
                  </a:ln>
                  <a:solidFill>
                    <a:prstClr val="white"/>
                  </a:solidFill>
                  <a:effectLst/>
                  <a:uLnTx/>
                  <a:uFillTx/>
                  <a:latin typeface="Segoe UI Semibold" panose="020B0702040204020203" pitchFamily="34" charset="0"/>
                  <a:ea typeface="+mn-ea"/>
                  <a:cs typeface="+mn-cs"/>
                  <a:sym typeface="Segoe UI"/>
                </a:rPr>
                <a:t> </a:t>
              </a:r>
            </a:p>
          </p:txBody>
        </p:sp>
      </p:grpSp>
      <p:grpSp>
        <p:nvGrpSpPr>
          <p:cNvPr id="27" name="Group 26">
            <a:extLst>
              <a:ext uri="{FF2B5EF4-FFF2-40B4-BE49-F238E27FC236}">
                <a16:creationId xmlns:a16="http://schemas.microsoft.com/office/drawing/2014/main" id="{1F73DE74-6B54-4FB6-A362-D53784704B4B}"/>
              </a:ext>
            </a:extLst>
          </p:cNvPr>
          <p:cNvGrpSpPr/>
          <p:nvPr/>
        </p:nvGrpSpPr>
        <p:grpSpPr>
          <a:xfrm>
            <a:off x="5530336" y="2780702"/>
            <a:ext cx="787322" cy="787322"/>
            <a:chOff x="11434337" y="2930084"/>
            <a:chExt cx="1574643" cy="1574643"/>
          </a:xfrm>
          <a:solidFill>
            <a:srgbClr val="77D065"/>
          </a:solidFill>
        </p:grpSpPr>
        <p:sp>
          <p:nvSpPr>
            <p:cNvPr id="35" name="Oval 34">
              <a:extLst>
                <a:ext uri="{FF2B5EF4-FFF2-40B4-BE49-F238E27FC236}">
                  <a16:creationId xmlns:a16="http://schemas.microsoft.com/office/drawing/2014/main" id="{5B6AA765-EDD7-4C03-9E23-8DC95D8C490C}"/>
                </a:ext>
              </a:extLst>
            </p:cNvPr>
            <p:cNvSpPr/>
            <p:nvPr/>
          </p:nvSpPr>
          <p:spPr bwMode="auto">
            <a:xfrm>
              <a:off x="11434337" y="2930084"/>
              <a:ext cx="1574643" cy="157464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050" rtl="0" eaLnBrk="1" fontAlgn="auto" latinLnBrk="0" hangingPunct="1">
                <a:lnSpc>
                  <a:spcPct val="100000"/>
                </a:lnSpc>
                <a:spcBef>
                  <a:spcPts val="0"/>
                </a:spcBef>
                <a:spcAft>
                  <a:spcPts val="0"/>
                </a:spcAft>
                <a:buClrTx/>
                <a:buSzTx/>
                <a:buFontTx/>
                <a:buNone/>
                <a:tabLst/>
                <a:defRPr/>
              </a:pPr>
              <a:endParaRPr kumimoji="0" lang="en-US" sz="784" b="1"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sym typeface="Segoe UI"/>
              </a:endParaRPr>
            </a:p>
          </p:txBody>
        </p:sp>
        <p:pic>
          <p:nvPicPr>
            <p:cNvPr id="36" name="Picture 35">
              <a:extLst>
                <a:ext uri="{FF2B5EF4-FFF2-40B4-BE49-F238E27FC236}">
                  <a16:creationId xmlns:a16="http://schemas.microsoft.com/office/drawing/2014/main" id="{141BFFBD-23F3-4091-B9E2-841655981100}"/>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1884585" y="3297434"/>
              <a:ext cx="674145" cy="810875"/>
            </a:xfrm>
            <a:prstGeom prst="rect">
              <a:avLst/>
            </a:prstGeom>
            <a:grpFill/>
          </p:spPr>
        </p:pic>
      </p:grpSp>
      <p:grpSp>
        <p:nvGrpSpPr>
          <p:cNvPr id="28" name="Group 27">
            <a:extLst>
              <a:ext uri="{FF2B5EF4-FFF2-40B4-BE49-F238E27FC236}">
                <a16:creationId xmlns:a16="http://schemas.microsoft.com/office/drawing/2014/main" id="{B758B323-C700-4289-82FE-E0D3B8362436}"/>
              </a:ext>
            </a:extLst>
          </p:cNvPr>
          <p:cNvGrpSpPr/>
          <p:nvPr/>
        </p:nvGrpSpPr>
        <p:grpSpPr>
          <a:xfrm>
            <a:off x="3321682" y="2769011"/>
            <a:ext cx="787322" cy="787322"/>
            <a:chOff x="3567813" y="1467990"/>
            <a:chExt cx="787322" cy="787322"/>
          </a:xfrm>
        </p:grpSpPr>
        <p:sp>
          <p:nvSpPr>
            <p:cNvPr id="33" name="Oval 32">
              <a:extLst>
                <a:ext uri="{FF2B5EF4-FFF2-40B4-BE49-F238E27FC236}">
                  <a16:creationId xmlns:a16="http://schemas.microsoft.com/office/drawing/2014/main" id="{0C01EABD-F20C-473F-94CA-2B037E78F2EE}"/>
                </a:ext>
              </a:extLst>
            </p:cNvPr>
            <p:cNvSpPr/>
            <p:nvPr/>
          </p:nvSpPr>
          <p:spPr bwMode="auto">
            <a:xfrm>
              <a:off x="3567813" y="1467990"/>
              <a:ext cx="787322" cy="787322"/>
            </a:xfrm>
            <a:prstGeom prst="ellipse">
              <a:avLst/>
            </a:prstGeom>
            <a:solidFill>
              <a:srgbClr val="B455B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050" rtl="0" eaLnBrk="1" fontAlgn="auto" latinLnBrk="0" hangingPunct="1">
                <a:lnSpc>
                  <a:spcPct val="100000"/>
                </a:lnSpc>
                <a:spcBef>
                  <a:spcPts val="0"/>
                </a:spcBef>
                <a:spcAft>
                  <a:spcPts val="0"/>
                </a:spcAft>
                <a:buClrTx/>
                <a:buSzTx/>
                <a:buFontTx/>
                <a:buNone/>
                <a:tabLst/>
                <a:defRPr/>
              </a:pPr>
              <a:endParaRPr kumimoji="0" lang="en-US" sz="784" b="1"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sym typeface="Segoe UI"/>
              </a:endParaRPr>
            </a:p>
          </p:txBody>
        </p:sp>
        <p:pic>
          <p:nvPicPr>
            <p:cNvPr id="34" name="Picture 33">
              <a:extLst>
                <a:ext uri="{FF2B5EF4-FFF2-40B4-BE49-F238E27FC236}">
                  <a16:creationId xmlns:a16="http://schemas.microsoft.com/office/drawing/2014/main" id="{EA63DC41-17CB-4C2A-82F5-2F19483B6C2A}"/>
                </a:ext>
              </a:extLst>
            </p:cNvPr>
            <p:cNvPicPr>
              <a:picLocks noChangeAspect="1" noChangeArrowheads="1"/>
            </p:cNvPicPr>
            <p:nvPr/>
          </p:nvPicPr>
          <p:blipFill>
            <a:blip r:embed="rId6" cstate="email">
              <a:lum bright="70000" contrast="-70000"/>
              <a:extLst>
                <a:ext uri="{28A0092B-C50C-407E-A947-70E740481C1C}">
                  <a14:useLocalDpi xmlns:a14="http://schemas.microsoft.com/office/drawing/2010/main"/>
                </a:ext>
              </a:extLst>
            </a:blip>
            <a:srcRect/>
            <a:stretch>
              <a:fillRect/>
            </a:stretch>
          </p:blipFill>
          <p:spPr bwMode="auto">
            <a:xfrm>
              <a:off x="3724639" y="1707628"/>
              <a:ext cx="498220" cy="313622"/>
            </a:xfrm>
            <a:prstGeom prst="rect">
              <a:avLst/>
            </a:prstGeom>
            <a:noFill/>
            <a:extLst>
              <a:ext uri="{909E8E84-426E-40DD-AFC4-6F175D3DCCD1}">
                <a14:hiddenFill xmlns:a14="http://schemas.microsoft.com/office/drawing/2010/main">
                  <a:solidFill>
                    <a:srgbClr val="FFFFFF"/>
                  </a:solidFill>
                </a14:hiddenFill>
              </a:ext>
            </a:extLst>
          </p:spPr>
        </p:pic>
      </p:grpSp>
      <p:sp>
        <p:nvSpPr>
          <p:cNvPr id="29" name="TextBox 38">
            <a:extLst>
              <a:ext uri="{FF2B5EF4-FFF2-40B4-BE49-F238E27FC236}">
                <a16:creationId xmlns:a16="http://schemas.microsoft.com/office/drawing/2014/main" id="{0391D011-1F5F-4059-94A8-811D3C97CC1D}"/>
              </a:ext>
            </a:extLst>
          </p:cNvPr>
          <p:cNvSpPr txBox="1"/>
          <p:nvPr/>
        </p:nvSpPr>
        <p:spPr>
          <a:xfrm>
            <a:off x="7694345" y="2792297"/>
            <a:ext cx="787322" cy="787322"/>
          </a:xfrm>
          <a:prstGeom prst="rect">
            <a:avLst/>
          </a:prstGeom>
          <a:solidFill>
            <a:srgbClr val="512BD4"/>
          </a:solidFill>
        </p:spPr>
        <p:txBody>
          <a:bodyPr wrap="square" lIns="0" tIns="0" rIns="0" bIns="0" rtlCol="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Light"/>
                <a:ea typeface="+mn-ea"/>
                <a:cs typeface="+mn-cs"/>
              </a:rPr>
              <a:t>.NET</a:t>
            </a:r>
          </a:p>
        </p:txBody>
      </p:sp>
      <p:sp>
        <p:nvSpPr>
          <p:cNvPr id="30" name="TextBox 39">
            <a:extLst>
              <a:ext uri="{FF2B5EF4-FFF2-40B4-BE49-F238E27FC236}">
                <a16:creationId xmlns:a16="http://schemas.microsoft.com/office/drawing/2014/main" id="{932CCCE4-DAC0-4AF2-AEE0-6AD433D4042F}"/>
              </a:ext>
            </a:extLst>
          </p:cNvPr>
          <p:cNvSpPr txBox="1"/>
          <p:nvPr/>
        </p:nvSpPr>
        <p:spPr>
          <a:xfrm>
            <a:off x="3367775" y="3703485"/>
            <a:ext cx="741229" cy="637097"/>
          </a:xfrm>
          <a:prstGeom prst="rect">
            <a:avLst/>
          </a:prstGeom>
          <a:noFill/>
        </p:spPr>
        <p:txBody>
          <a:bodyPr wrap="none" lIns="182880" tIns="146304" rIns="182880" bIns="14630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0000"/>
              </a:lnSpc>
              <a:spcAft>
                <a:spcPts val="600"/>
              </a:spcAft>
            </a:pPr>
            <a:r>
              <a:rPr lang="en-US" sz="2400">
                <a:solidFill>
                  <a:schemeClr val="bg1"/>
                </a:solidFill>
                <a:latin typeface="Myanmar Text" panose="020B0502040204020203" pitchFamily="34" charset="0"/>
                <a:cs typeface="Myanmar Text" panose="020B0502040204020203" pitchFamily="34" charset="0"/>
              </a:rPr>
              <a:t>C#</a:t>
            </a:r>
          </a:p>
        </p:txBody>
      </p:sp>
      <p:sp>
        <p:nvSpPr>
          <p:cNvPr id="31" name="TextBox 40">
            <a:extLst>
              <a:ext uri="{FF2B5EF4-FFF2-40B4-BE49-F238E27FC236}">
                <a16:creationId xmlns:a16="http://schemas.microsoft.com/office/drawing/2014/main" id="{E9BCE523-3AD0-420C-AB04-FA1771B16C4A}"/>
              </a:ext>
            </a:extLst>
          </p:cNvPr>
          <p:cNvSpPr txBox="1"/>
          <p:nvPr/>
        </p:nvSpPr>
        <p:spPr>
          <a:xfrm>
            <a:off x="5576429" y="3703485"/>
            <a:ext cx="741229" cy="637097"/>
          </a:xfrm>
          <a:prstGeom prst="rect">
            <a:avLst/>
          </a:prstGeom>
          <a:noFill/>
        </p:spPr>
        <p:txBody>
          <a:bodyPr wrap="none" lIns="182880" tIns="146304" rIns="182880" bIns="14630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0000"/>
              </a:lnSpc>
              <a:spcAft>
                <a:spcPts val="600"/>
              </a:spcAft>
            </a:pPr>
            <a:r>
              <a:rPr lang="en-US" sz="2400">
                <a:solidFill>
                  <a:schemeClr val="bg1"/>
                </a:solidFill>
                <a:latin typeface="Myanmar Text" panose="020B0502040204020203" pitchFamily="34" charset="0"/>
                <a:cs typeface="Myanmar Text" panose="020B0502040204020203" pitchFamily="34" charset="0"/>
              </a:rPr>
              <a:t>C#</a:t>
            </a:r>
          </a:p>
        </p:txBody>
      </p:sp>
      <p:sp>
        <p:nvSpPr>
          <p:cNvPr id="32" name="TextBox 41">
            <a:extLst>
              <a:ext uri="{FF2B5EF4-FFF2-40B4-BE49-F238E27FC236}">
                <a16:creationId xmlns:a16="http://schemas.microsoft.com/office/drawing/2014/main" id="{F6CE9FEC-3DB2-45F5-99F5-6A0A05D62C1A}"/>
              </a:ext>
            </a:extLst>
          </p:cNvPr>
          <p:cNvSpPr txBox="1"/>
          <p:nvPr/>
        </p:nvSpPr>
        <p:spPr>
          <a:xfrm>
            <a:off x="7760064" y="3715489"/>
            <a:ext cx="741229" cy="637097"/>
          </a:xfrm>
          <a:prstGeom prst="rect">
            <a:avLst/>
          </a:prstGeom>
          <a:noFill/>
        </p:spPr>
        <p:txBody>
          <a:bodyPr wrap="none" lIns="182880" tIns="146304" rIns="182880" bIns="14630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0000"/>
              </a:lnSpc>
              <a:spcAft>
                <a:spcPts val="600"/>
              </a:spcAft>
            </a:pPr>
            <a:r>
              <a:rPr lang="en-US" sz="2400">
                <a:solidFill>
                  <a:schemeClr val="bg1"/>
                </a:solidFill>
                <a:latin typeface="Myanmar Text" panose="020B0502040204020203" pitchFamily="34" charset="0"/>
                <a:cs typeface="Myanmar Text" panose="020B0502040204020203" pitchFamily="34" charset="0"/>
              </a:rPr>
              <a:t>C#</a:t>
            </a:r>
          </a:p>
        </p:txBody>
      </p:sp>
    </p:spTree>
    <p:extLst>
      <p:ext uri="{BB962C8B-B14F-4D97-AF65-F5344CB8AC3E}">
        <p14:creationId xmlns:p14="http://schemas.microsoft.com/office/powerpoint/2010/main" val="36494601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60BA4E4-4C6E-4855-B9EB-6C856CB562CE}"/>
              </a:ext>
            </a:extLst>
          </p:cNvPr>
          <p:cNvSpPr>
            <a:spLocks noGrp="1"/>
          </p:cNvSpPr>
          <p:nvPr>
            <p:ph type="ctrTitle"/>
          </p:nvPr>
        </p:nvSpPr>
        <p:spPr/>
        <p:txBody>
          <a:bodyPr/>
          <a:lstStyle/>
          <a:p>
            <a:r>
              <a:rPr lang="en-US" dirty="0">
                <a:solidFill>
                  <a:schemeClr val="tx1"/>
                </a:solidFill>
              </a:rPr>
              <a:t>What is Xamarin.Forms?</a:t>
            </a:r>
          </a:p>
        </p:txBody>
      </p:sp>
    </p:spTree>
    <p:extLst>
      <p:ext uri="{BB962C8B-B14F-4D97-AF65-F5344CB8AC3E}">
        <p14:creationId xmlns:p14="http://schemas.microsoft.com/office/powerpoint/2010/main" val="705833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E49E314-0FE6-40B9-9DA3-C2E899B8BC25}"/>
              </a:ext>
            </a:extLst>
          </p:cNvPr>
          <p:cNvSpPr>
            <a:spLocks noGrp="1"/>
          </p:cNvSpPr>
          <p:nvPr>
            <p:ph type="body" sz="quarter" idx="13"/>
          </p:nvPr>
        </p:nvSpPr>
        <p:spPr>
          <a:xfrm>
            <a:off x="2387600" y="2664908"/>
            <a:ext cx="9488842" cy="2966720"/>
          </a:xfrm>
        </p:spPr>
        <p:txBody>
          <a:bodyPr/>
          <a:lstStyle/>
          <a:p>
            <a:r>
              <a:rPr lang="en-US" sz="4000" dirty="0"/>
              <a:t>An </a:t>
            </a:r>
            <a:r>
              <a:rPr lang="en-US" sz="4000" b="1" dirty="0"/>
              <a:t>open source </a:t>
            </a:r>
            <a:r>
              <a:rPr lang="en-US" sz="4000" dirty="0"/>
              <a:t>mobile UI framework</a:t>
            </a:r>
          </a:p>
          <a:p>
            <a:r>
              <a:rPr lang="en-US" sz="4000" dirty="0"/>
              <a:t>from Microsoft for building</a:t>
            </a:r>
          </a:p>
          <a:p>
            <a:r>
              <a:rPr lang="en-US" sz="4000" dirty="0"/>
              <a:t>iOS, Android, &amp; Windows apps with .NET </a:t>
            </a:r>
          </a:p>
          <a:p>
            <a:r>
              <a:rPr lang="en-US" sz="4000" dirty="0"/>
              <a:t>from a </a:t>
            </a:r>
            <a:r>
              <a:rPr lang="en-US" sz="4000" b="1" dirty="0"/>
              <a:t>single shared codebase</a:t>
            </a:r>
            <a:r>
              <a:rPr lang="en-US" sz="4000" dirty="0"/>
              <a:t>. </a:t>
            </a:r>
          </a:p>
        </p:txBody>
      </p:sp>
    </p:spTree>
    <p:extLst>
      <p:ext uri="{BB962C8B-B14F-4D97-AF65-F5344CB8AC3E}">
        <p14:creationId xmlns:p14="http://schemas.microsoft.com/office/powerpoint/2010/main" val="41289585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4" name="Google Shape;64;p14"/>
          <p:cNvSpPr txBox="1"/>
          <p:nvPr/>
        </p:nvSpPr>
        <p:spPr>
          <a:xfrm>
            <a:off x="494489" y="119281"/>
            <a:ext cx="11360800" cy="1330638"/>
          </a:xfrm>
          <a:prstGeom prst="rect">
            <a:avLst/>
          </a:prstGeom>
          <a:noFill/>
          <a:ln>
            <a:noFill/>
          </a:ln>
        </p:spPr>
        <p:txBody>
          <a:bodyPr spcFirstLastPara="1" wrap="square" lIns="121900" tIns="121900" rIns="121900" bIns="121900" anchor="t" anchorCtr="0">
            <a:noAutofit/>
          </a:bodyPr>
          <a:lstStyle/>
          <a:p>
            <a:pPr lvl="0"/>
            <a:r>
              <a:rPr lang="en-US" sz="3000" dirty="0">
                <a:solidFill>
                  <a:schemeClr val="bg1"/>
                </a:solidFill>
                <a:latin typeface="Myanmar Text" panose="020B0502040204020203" pitchFamily="34" charset="0"/>
                <a:cs typeface="Myanmar Text" panose="020B0502040204020203" pitchFamily="34" charset="0"/>
              </a:rPr>
              <a:t>Xamarin.Forms is for </a:t>
            </a:r>
            <a:r>
              <a:rPr lang="en-US" sz="3000" dirty="0" err="1">
                <a:solidFill>
                  <a:schemeClr val="bg1"/>
                </a:solidFill>
                <a:latin typeface="Myanmar Text" panose="020B0502040204020203" pitchFamily="34" charset="0"/>
                <a:cs typeface="Myanmar Text" panose="020B0502040204020203" pitchFamily="34" charset="0"/>
              </a:rPr>
              <a:t>devs</a:t>
            </a:r>
            <a:r>
              <a:rPr lang="en-US" sz="3000" dirty="0">
                <a:solidFill>
                  <a:schemeClr val="bg1"/>
                </a:solidFill>
                <a:latin typeface="Myanmar Text" panose="020B0502040204020203" pitchFamily="34" charset="0"/>
                <a:cs typeface="Myanmar Text" panose="020B0502040204020203" pitchFamily="34" charset="0"/>
              </a:rPr>
              <a:t> with the following goals:</a:t>
            </a:r>
          </a:p>
        </p:txBody>
      </p:sp>
      <p:sp>
        <p:nvSpPr>
          <p:cNvPr id="12" name="TextBox 11">
            <a:extLst>
              <a:ext uri="{FF2B5EF4-FFF2-40B4-BE49-F238E27FC236}">
                <a16:creationId xmlns:a16="http://schemas.microsoft.com/office/drawing/2014/main" id="{748432EE-C216-4E82-880F-2368B6E93584}"/>
              </a:ext>
            </a:extLst>
          </p:cNvPr>
          <p:cNvSpPr txBox="1"/>
          <p:nvPr/>
        </p:nvSpPr>
        <p:spPr>
          <a:xfrm>
            <a:off x="3820331" y="1478889"/>
            <a:ext cx="5140789" cy="646331"/>
          </a:xfrm>
          <a:prstGeom prst="rect">
            <a:avLst/>
          </a:prstGeom>
          <a:noFill/>
        </p:spPr>
        <p:txBody>
          <a:bodyPr wrap="square" rtlCol="0">
            <a:spAutoFit/>
          </a:bodyPr>
          <a:lstStyle/>
          <a:p>
            <a:r>
              <a:rPr lang="en-US" dirty="0">
                <a:solidFill>
                  <a:schemeClr val="tx2"/>
                </a:solidFill>
                <a:latin typeface="Myanmar Text" panose="020B0502040204020203" pitchFamily="34" charset="0"/>
                <a:cs typeface="Myanmar Text" panose="020B0502040204020203" pitchFamily="34" charset="0"/>
              </a:rPr>
              <a:t>Share </a:t>
            </a:r>
            <a:r>
              <a:rPr lang="en-US" dirty="0">
                <a:latin typeface="Myanmar Text" panose="020B0502040204020203" pitchFamily="34" charset="0"/>
                <a:cs typeface="Myanmar Text" panose="020B0502040204020203" pitchFamily="34" charset="0"/>
              </a:rPr>
              <a:t>UI layout </a:t>
            </a:r>
            <a:r>
              <a:rPr lang="en-US" dirty="0">
                <a:solidFill>
                  <a:schemeClr val="tx2"/>
                </a:solidFill>
                <a:latin typeface="Myanmar Text" panose="020B0502040204020203" pitchFamily="34" charset="0"/>
                <a:cs typeface="Myanmar Text" panose="020B0502040204020203" pitchFamily="34" charset="0"/>
              </a:rPr>
              <a:t>and</a:t>
            </a:r>
            <a:r>
              <a:rPr lang="en-US" dirty="0">
                <a:latin typeface="Myanmar Text" panose="020B0502040204020203" pitchFamily="34" charset="0"/>
                <a:cs typeface="Myanmar Text" panose="020B0502040204020203" pitchFamily="34" charset="0"/>
              </a:rPr>
              <a:t> design </a:t>
            </a:r>
            <a:r>
              <a:rPr lang="en-US" dirty="0">
                <a:solidFill>
                  <a:schemeClr val="tx2"/>
                </a:solidFill>
                <a:latin typeface="Myanmar Text" panose="020B0502040204020203" pitchFamily="34" charset="0"/>
                <a:cs typeface="Myanmar Text" panose="020B0502040204020203" pitchFamily="34" charset="0"/>
              </a:rPr>
              <a:t>across platforms.</a:t>
            </a:r>
          </a:p>
          <a:p>
            <a:endParaRPr lang="en-US" dirty="0">
              <a:latin typeface="Myanmar Text" panose="020B0502040204020203" pitchFamily="34" charset="0"/>
              <a:cs typeface="Myanmar Text" panose="020B0502040204020203" pitchFamily="34" charset="0"/>
            </a:endParaRPr>
          </a:p>
        </p:txBody>
      </p:sp>
      <p:pic>
        <p:nvPicPr>
          <p:cNvPr id="14" name="Picture 13">
            <a:extLst>
              <a:ext uri="{FF2B5EF4-FFF2-40B4-BE49-F238E27FC236}">
                <a16:creationId xmlns:a16="http://schemas.microsoft.com/office/drawing/2014/main" id="{6D7116E9-5F60-405A-AA11-A42EE3EF6214}"/>
              </a:ext>
            </a:extLst>
          </p:cNvPr>
          <p:cNvPicPr>
            <a:picLocks noChangeAspect="1"/>
          </p:cNvPicPr>
          <p:nvPr/>
        </p:nvPicPr>
        <p:blipFill>
          <a:blip r:embed="rId3"/>
          <a:stretch>
            <a:fillRect/>
          </a:stretch>
        </p:blipFill>
        <p:spPr>
          <a:xfrm>
            <a:off x="3208081" y="1404417"/>
            <a:ext cx="428156" cy="408395"/>
          </a:xfrm>
          <a:prstGeom prst="rect">
            <a:avLst/>
          </a:prstGeom>
        </p:spPr>
      </p:pic>
      <p:sp>
        <p:nvSpPr>
          <p:cNvPr id="8" name="Rectangle 7">
            <a:extLst>
              <a:ext uri="{FF2B5EF4-FFF2-40B4-BE49-F238E27FC236}">
                <a16:creationId xmlns:a16="http://schemas.microsoft.com/office/drawing/2014/main" id="{9BC8B635-FB17-44A6-97FC-FD89E8381341}"/>
              </a:ext>
            </a:extLst>
          </p:cNvPr>
          <p:cNvSpPr/>
          <p:nvPr/>
        </p:nvSpPr>
        <p:spPr bwMode="auto">
          <a:xfrm>
            <a:off x="2763781" y="3331206"/>
            <a:ext cx="2113099" cy="591407"/>
          </a:xfrm>
          <a:prstGeom prst="rect">
            <a:avLst/>
          </a:prstGeom>
          <a:solidFill>
            <a:srgbClr val="B455B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050" rtl="0" eaLnBrk="1" fontAlgn="auto" latinLnBrk="0" hangingPunct="1">
              <a:lnSpc>
                <a:spcPct val="100000"/>
              </a:lnSpc>
              <a:spcBef>
                <a:spcPts val="0"/>
              </a:spcBef>
              <a:spcAft>
                <a:spcPts val="0"/>
              </a:spcAft>
              <a:buClrTx/>
              <a:buSzTx/>
              <a:buFontTx/>
              <a:buNone/>
              <a:tabLst/>
              <a:defRPr/>
            </a:pPr>
            <a:r>
              <a:rPr kumimoji="0" lang="en-US" sz="784" b="1" i="0" u="none" strike="noStrike" kern="0" cap="none" spc="0" normalizeH="0" baseline="0" noProof="0" dirty="0">
                <a:ln>
                  <a:noFill/>
                </a:ln>
                <a:gradFill>
                  <a:gsLst>
                    <a:gs pos="0">
                      <a:srgbClr val="FFFFFF"/>
                    </a:gs>
                    <a:gs pos="100000">
                      <a:srgbClr val="FFFFFF"/>
                    </a:gs>
                  </a:gsLst>
                  <a:lin ang="5400000" scaled="0"/>
                </a:gradFill>
                <a:effectLst/>
                <a:uLnTx/>
                <a:uFillTx/>
                <a:latin typeface="Myanmar Text" panose="020B0502040204020203" pitchFamily="34" charset="0"/>
                <a:ea typeface="Segoe UI" pitchFamily="34" charset="0"/>
                <a:cs typeface="Myanmar Text" panose="020B0502040204020203" pitchFamily="34" charset="0"/>
                <a:sym typeface="Segoe UI"/>
              </a:rPr>
              <a:t> </a:t>
            </a:r>
          </a:p>
        </p:txBody>
      </p:sp>
      <p:sp>
        <p:nvSpPr>
          <p:cNvPr id="9" name="Rectangle 8">
            <a:extLst>
              <a:ext uri="{FF2B5EF4-FFF2-40B4-BE49-F238E27FC236}">
                <a16:creationId xmlns:a16="http://schemas.microsoft.com/office/drawing/2014/main" id="{9BF03950-5621-4AE4-B750-1D944D3F1C05}"/>
              </a:ext>
            </a:extLst>
          </p:cNvPr>
          <p:cNvSpPr/>
          <p:nvPr/>
        </p:nvSpPr>
        <p:spPr bwMode="auto">
          <a:xfrm>
            <a:off x="7129656" y="3331205"/>
            <a:ext cx="2117654" cy="591407"/>
          </a:xfrm>
          <a:prstGeom prst="rect">
            <a:avLst/>
          </a:prstGeom>
          <a:solidFill>
            <a:srgbClr val="512B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050" rtl="0" eaLnBrk="1" fontAlgn="auto" latinLnBrk="0" hangingPunct="1">
              <a:lnSpc>
                <a:spcPct val="100000"/>
              </a:lnSpc>
              <a:spcBef>
                <a:spcPts val="0"/>
              </a:spcBef>
              <a:spcAft>
                <a:spcPts val="0"/>
              </a:spcAft>
              <a:buClrTx/>
              <a:buSzTx/>
              <a:buFontTx/>
              <a:buNone/>
              <a:tabLst/>
              <a:defRPr/>
            </a:pPr>
            <a:r>
              <a:rPr kumimoji="0" lang="en-US" sz="784" b="1"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sym typeface="Segoe UI"/>
              </a:rPr>
              <a:t> </a:t>
            </a:r>
          </a:p>
        </p:txBody>
      </p:sp>
      <p:sp>
        <p:nvSpPr>
          <p:cNvPr id="10" name="Rectangle 9">
            <a:extLst>
              <a:ext uri="{FF2B5EF4-FFF2-40B4-BE49-F238E27FC236}">
                <a16:creationId xmlns:a16="http://schemas.microsoft.com/office/drawing/2014/main" id="{72DD7136-07DC-4B16-AD4E-5E4E59CFC5DC}"/>
              </a:ext>
            </a:extLst>
          </p:cNvPr>
          <p:cNvSpPr/>
          <p:nvPr/>
        </p:nvSpPr>
        <p:spPr bwMode="auto">
          <a:xfrm>
            <a:off x="4951231" y="3331206"/>
            <a:ext cx="2108631" cy="591407"/>
          </a:xfrm>
          <a:prstGeom prst="rect">
            <a:avLst/>
          </a:prstGeom>
          <a:solidFill>
            <a:srgbClr val="77D06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050" rtl="0" eaLnBrk="1" fontAlgn="auto" latinLnBrk="0" hangingPunct="1">
              <a:lnSpc>
                <a:spcPct val="100000"/>
              </a:lnSpc>
              <a:spcBef>
                <a:spcPts val="0"/>
              </a:spcBef>
              <a:spcAft>
                <a:spcPts val="0"/>
              </a:spcAft>
              <a:buClrTx/>
              <a:buSzTx/>
              <a:buFontTx/>
              <a:buNone/>
              <a:tabLst/>
              <a:defRPr/>
            </a:pPr>
            <a:r>
              <a:rPr kumimoji="0" lang="en-US" sz="784" b="1"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sym typeface="Segoe UI"/>
              </a:rPr>
              <a:t> </a:t>
            </a:r>
          </a:p>
        </p:txBody>
      </p:sp>
      <p:grpSp>
        <p:nvGrpSpPr>
          <p:cNvPr id="11" name="Group 10">
            <a:extLst>
              <a:ext uri="{FF2B5EF4-FFF2-40B4-BE49-F238E27FC236}">
                <a16:creationId xmlns:a16="http://schemas.microsoft.com/office/drawing/2014/main" id="{0497DD9B-61F2-48A5-A62D-8913FD4AB0DE}"/>
              </a:ext>
            </a:extLst>
          </p:cNvPr>
          <p:cNvGrpSpPr/>
          <p:nvPr/>
        </p:nvGrpSpPr>
        <p:grpSpPr>
          <a:xfrm>
            <a:off x="5630813" y="2411872"/>
            <a:ext cx="787322" cy="787322"/>
            <a:chOff x="11434337" y="2930084"/>
            <a:chExt cx="1574643" cy="1574643"/>
          </a:xfrm>
          <a:solidFill>
            <a:srgbClr val="77D065"/>
          </a:solidFill>
        </p:grpSpPr>
        <p:sp>
          <p:nvSpPr>
            <p:cNvPr id="26" name="Oval 25">
              <a:extLst>
                <a:ext uri="{FF2B5EF4-FFF2-40B4-BE49-F238E27FC236}">
                  <a16:creationId xmlns:a16="http://schemas.microsoft.com/office/drawing/2014/main" id="{1D2997DD-6523-438F-BA08-41BA3D802A2E}"/>
                </a:ext>
              </a:extLst>
            </p:cNvPr>
            <p:cNvSpPr/>
            <p:nvPr/>
          </p:nvSpPr>
          <p:spPr bwMode="auto">
            <a:xfrm>
              <a:off x="11434337" y="2930084"/>
              <a:ext cx="1574643" cy="157464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050" rtl="0" eaLnBrk="1" fontAlgn="auto" latinLnBrk="0" hangingPunct="1">
                <a:lnSpc>
                  <a:spcPct val="100000"/>
                </a:lnSpc>
                <a:spcBef>
                  <a:spcPts val="0"/>
                </a:spcBef>
                <a:spcAft>
                  <a:spcPts val="0"/>
                </a:spcAft>
                <a:buClrTx/>
                <a:buSzTx/>
                <a:buFontTx/>
                <a:buNone/>
                <a:tabLst/>
                <a:defRPr/>
              </a:pPr>
              <a:endParaRPr kumimoji="0" lang="en-US" sz="784" b="1"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sym typeface="Segoe UI"/>
              </a:endParaRPr>
            </a:p>
          </p:txBody>
        </p:sp>
        <p:pic>
          <p:nvPicPr>
            <p:cNvPr id="27" name="Picture 26">
              <a:extLst>
                <a:ext uri="{FF2B5EF4-FFF2-40B4-BE49-F238E27FC236}">
                  <a16:creationId xmlns:a16="http://schemas.microsoft.com/office/drawing/2014/main" id="{212B1732-169B-4891-BE6C-73D1C6E431A3}"/>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884585" y="3297434"/>
              <a:ext cx="674145" cy="810875"/>
            </a:xfrm>
            <a:prstGeom prst="rect">
              <a:avLst/>
            </a:prstGeom>
            <a:grpFill/>
          </p:spPr>
        </p:pic>
      </p:grpSp>
      <p:grpSp>
        <p:nvGrpSpPr>
          <p:cNvPr id="15" name="Group 14">
            <a:extLst>
              <a:ext uri="{FF2B5EF4-FFF2-40B4-BE49-F238E27FC236}">
                <a16:creationId xmlns:a16="http://schemas.microsoft.com/office/drawing/2014/main" id="{02E50683-1C21-400A-8EEE-AD2D279C6BCF}"/>
              </a:ext>
            </a:extLst>
          </p:cNvPr>
          <p:cNvGrpSpPr/>
          <p:nvPr/>
        </p:nvGrpSpPr>
        <p:grpSpPr>
          <a:xfrm>
            <a:off x="3422159" y="2400181"/>
            <a:ext cx="787322" cy="787322"/>
            <a:chOff x="3567813" y="1467990"/>
            <a:chExt cx="787322" cy="787322"/>
          </a:xfrm>
        </p:grpSpPr>
        <p:sp>
          <p:nvSpPr>
            <p:cNvPr id="24" name="Oval 23">
              <a:extLst>
                <a:ext uri="{FF2B5EF4-FFF2-40B4-BE49-F238E27FC236}">
                  <a16:creationId xmlns:a16="http://schemas.microsoft.com/office/drawing/2014/main" id="{98A0CC03-ADA1-42ED-9C6A-D5A24EA88106}"/>
                </a:ext>
              </a:extLst>
            </p:cNvPr>
            <p:cNvSpPr/>
            <p:nvPr/>
          </p:nvSpPr>
          <p:spPr bwMode="auto">
            <a:xfrm>
              <a:off x="3567813" y="1467990"/>
              <a:ext cx="787322" cy="787322"/>
            </a:xfrm>
            <a:prstGeom prst="ellipse">
              <a:avLst/>
            </a:prstGeom>
            <a:solidFill>
              <a:srgbClr val="B455B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050" rtl="0" eaLnBrk="1" fontAlgn="auto" latinLnBrk="0" hangingPunct="1">
                <a:lnSpc>
                  <a:spcPct val="100000"/>
                </a:lnSpc>
                <a:spcBef>
                  <a:spcPts val="0"/>
                </a:spcBef>
                <a:spcAft>
                  <a:spcPts val="0"/>
                </a:spcAft>
                <a:buClrTx/>
                <a:buSzTx/>
                <a:buFontTx/>
                <a:buNone/>
                <a:tabLst/>
                <a:defRPr/>
              </a:pPr>
              <a:endParaRPr kumimoji="0" lang="en-US" sz="784" b="1"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sym typeface="Segoe UI"/>
              </a:endParaRPr>
            </a:p>
          </p:txBody>
        </p:sp>
        <p:pic>
          <p:nvPicPr>
            <p:cNvPr id="25" name="Picture 24">
              <a:extLst>
                <a:ext uri="{FF2B5EF4-FFF2-40B4-BE49-F238E27FC236}">
                  <a16:creationId xmlns:a16="http://schemas.microsoft.com/office/drawing/2014/main" id="{A74CD741-F189-4DBE-B58D-9CCD64220DD1}"/>
                </a:ext>
              </a:extLst>
            </p:cNvPr>
            <p:cNvPicPr>
              <a:picLocks noChangeAspect="1" noChangeArrowheads="1"/>
            </p:cNvPicPr>
            <p:nvPr/>
          </p:nvPicPr>
          <p:blipFill>
            <a:blip r:embed="rId5" cstate="email">
              <a:lum bright="70000" contrast="-70000"/>
              <a:extLst>
                <a:ext uri="{28A0092B-C50C-407E-A947-70E740481C1C}">
                  <a14:useLocalDpi xmlns:a14="http://schemas.microsoft.com/office/drawing/2010/main"/>
                </a:ext>
              </a:extLst>
            </a:blip>
            <a:srcRect/>
            <a:stretch>
              <a:fillRect/>
            </a:stretch>
          </p:blipFill>
          <p:spPr bwMode="auto">
            <a:xfrm>
              <a:off x="3724639" y="1707628"/>
              <a:ext cx="498220" cy="313622"/>
            </a:xfrm>
            <a:prstGeom prst="rect">
              <a:avLst/>
            </a:prstGeom>
            <a:noFill/>
            <a:extLst>
              <a:ext uri="{909E8E84-426E-40DD-AFC4-6F175D3DCCD1}">
                <a14:hiddenFill xmlns:a14="http://schemas.microsoft.com/office/drawing/2010/main">
                  <a:solidFill>
                    <a:srgbClr val="FFFFFF"/>
                  </a:solidFill>
                </a14:hiddenFill>
              </a:ext>
            </a:extLst>
          </p:spPr>
        </p:pic>
      </p:grpSp>
      <p:sp>
        <p:nvSpPr>
          <p:cNvPr id="16" name="TextBox 32">
            <a:extLst>
              <a:ext uri="{FF2B5EF4-FFF2-40B4-BE49-F238E27FC236}">
                <a16:creationId xmlns:a16="http://schemas.microsoft.com/office/drawing/2014/main" id="{5BB468BE-4289-4A82-955D-25E99D23D543}"/>
              </a:ext>
            </a:extLst>
          </p:cNvPr>
          <p:cNvSpPr txBox="1"/>
          <p:nvPr/>
        </p:nvSpPr>
        <p:spPr>
          <a:xfrm>
            <a:off x="7794822" y="2423467"/>
            <a:ext cx="787322" cy="787322"/>
          </a:xfrm>
          <a:prstGeom prst="rect">
            <a:avLst/>
          </a:prstGeom>
          <a:solidFill>
            <a:srgbClr val="512BD4"/>
          </a:solidFill>
        </p:spPr>
        <p:txBody>
          <a:bodyPr wrap="square" lIns="0" tIns="0" rIns="0" bIns="0" rtlCol="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Light"/>
                <a:ea typeface="+mn-ea"/>
                <a:cs typeface="+mn-cs"/>
              </a:rPr>
              <a:t>.NET</a:t>
            </a:r>
          </a:p>
        </p:txBody>
      </p:sp>
      <p:grpSp>
        <p:nvGrpSpPr>
          <p:cNvPr id="17" name="Group 16">
            <a:extLst>
              <a:ext uri="{FF2B5EF4-FFF2-40B4-BE49-F238E27FC236}">
                <a16:creationId xmlns:a16="http://schemas.microsoft.com/office/drawing/2014/main" id="{1132423C-5731-4CC2-8176-164660271A1B}"/>
              </a:ext>
            </a:extLst>
          </p:cNvPr>
          <p:cNvGrpSpPr/>
          <p:nvPr/>
        </p:nvGrpSpPr>
        <p:grpSpPr>
          <a:xfrm>
            <a:off x="2763781" y="3974523"/>
            <a:ext cx="6526704" cy="2176307"/>
            <a:chOff x="2876296" y="3480910"/>
            <a:chExt cx="6526704" cy="2176307"/>
          </a:xfrm>
        </p:grpSpPr>
        <p:grpSp>
          <p:nvGrpSpPr>
            <p:cNvPr id="19" name="Group 18">
              <a:extLst>
                <a:ext uri="{FF2B5EF4-FFF2-40B4-BE49-F238E27FC236}">
                  <a16:creationId xmlns:a16="http://schemas.microsoft.com/office/drawing/2014/main" id="{ED48FA2D-BDC6-49D5-A40E-8E1FF03FFC99}"/>
                </a:ext>
              </a:extLst>
            </p:cNvPr>
            <p:cNvGrpSpPr/>
            <p:nvPr/>
          </p:nvGrpSpPr>
          <p:grpSpPr>
            <a:xfrm>
              <a:off x="2881431" y="4239104"/>
              <a:ext cx="6521569" cy="1418113"/>
              <a:chOff x="2892371" y="3279586"/>
              <a:chExt cx="6448375" cy="1705020"/>
            </a:xfrm>
          </p:grpSpPr>
          <p:sp>
            <p:nvSpPr>
              <p:cNvPr id="22" name="Rectangle 21">
                <a:extLst>
                  <a:ext uri="{FF2B5EF4-FFF2-40B4-BE49-F238E27FC236}">
                    <a16:creationId xmlns:a16="http://schemas.microsoft.com/office/drawing/2014/main" id="{E77A636B-0938-4185-B6A7-E4C447B48D7C}"/>
                  </a:ext>
                </a:extLst>
              </p:cNvPr>
              <p:cNvSpPr/>
              <p:nvPr/>
            </p:nvSpPr>
            <p:spPr bwMode="auto">
              <a:xfrm>
                <a:off x="2892372" y="3279586"/>
                <a:ext cx="6410140" cy="1705020"/>
              </a:xfrm>
              <a:prstGeom prst="rect">
                <a:avLst/>
              </a:prstGeom>
              <a:solidFill>
                <a:srgbClr val="3498D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050" rtl="0" eaLnBrk="1" fontAlgn="auto" latinLnBrk="0" hangingPunct="1">
                  <a:lnSpc>
                    <a:spcPct val="100000"/>
                  </a:lnSpc>
                  <a:spcBef>
                    <a:spcPts val="0"/>
                  </a:spcBef>
                  <a:spcAft>
                    <a:spcPts val="0"/>
                  </a:spcAft>
                  <a:buClrTx/>
                  <a:buSzTx/>
                  <a:buFontTx/>
                  <a:buNone/>
                  <a:tabLst/>
                  <a:defRPr/>
                </a:pPr>
                <a:r>
                  <a:rPr kumimoji="0" lang="en-US" sz="784" b="1" i="0" u="none" strike="noStrike" kern="0" cap="none" spc="0" normalizeH="0" baseline="0" noProof="0">
                    <a:ln>
                      <a:noFill/>
                    </a:ln>
                    <a:solidFill>
                      <a:srgbClr val="3498DB"/>
                    </a:solidFill>
                    <a:effectLst/>
                    <a:uLnTx/>
                    <a:uFillTx/>
                    <a:latin typeface="Calibri" panose="020F0502020204030204"/>
                    <a:ea typeface="Segoe UI" pitchFamily="34" charset="0"/>
                    <a:cs typeface="Segoe UI" pitchFamily="34" charset="0"/>
                    <a:sym typeface="Segoe UI"/>
                  </a:rPr>
                  <a:t> </a:t>
                </a:r>
              </a:p>
            </p:txBody>
          </p:sp>
          <p:sp>
            <p:nvSpPr>
              <p:cNvPr id="23" name="TextBox 25">
                <a:extLst>
                  <a:ext uri="{FF2B5EF4-FFF2-40B4-BE49-F238E27FC236}">
                    <a16:creationId xmlns:a16="http://schemas.microsoft.com/office/drawing/2014/main" id="{96FCE0BC-7CBC-4CCA-AFA2-0AF4AC3E6E94}"/>
                  </a:ext>
                </a:extLst>
              </p:cNvPr>
              <p:cNvSpPr txBox="1"/>
              <p:nvPr/>
            </p:nvSpPr>
            <p:spPr>
              <a:xfrm>
                <a:off x="2892371" y="3393618"/>
                <a:ext cx="6448375" cy="1458393"/>
              </a:xfrm>
              <a:prstGeom prst="rect">
                <a:avLst/>
              </a:prstGeom>
              <a:noFill/>
            </p:spPr>
            <p:txBody>
              <a:bodyPr wrap="square" lIns="179286" tIns="143428" rIns="179286" bIns="143428"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114" rtl="0" eaLnBrk="1" fontAlgn="auto" latinLnBrk="0" hangingPunct="1">
                  <a:lnSpc>
                    <a:spcPct val="100000"/>
                  </a:lnSpc>
                  <a:spcBef>
                    <a:spcPts val="0"/>
                  </a:spcBef>
                  <a:spcAft>
                    <a:spcPts val="0"/>
                  </a:spcAft>
                  <a:buClrTx/>
                  <a:buSzTx/>
                  <a:buFontTx/>
                  <a:buNone/>
                  <a:tabLst/>
                  <a:defRPr/>
                </a:pPr>
                <a:r>
                  <a:rPr kumimoji="0" lang="en-US" sz="4000" b="1" i="0" u="none" strike="noStrike" kern="0" cap="none" spc="0" normalizeH="0" baseline="0" noProof="0" dirty="0">
                    <a:ln>
                      <a:noFill/>
                    </a:ln>
                    <a:solidFill>
                      <a:prstClr val="white"/>
                    </a:solidFill>
                    <a:effectLst/>
                    <a:uLnTx/>
                    <a:uFillTx/>
                    <a:latin typeface="Myanmar Text" panose="020B0502040204020203" pitchFamily="34" charset="0"/>
                    <a:cs typeface="Myanmar Text" panose="020B0502040204020203" pitchFamily="34" charset="0"/>
                    <a:sym typeface="Segoe UI"/>
                  </a:rPr>
                  <a:t>Shared</a:t>
                </a:r>
                <a:r>
                  <a:rPr kumimoji="0" lang="en-US" sz="4000" b="1" i="0" u="none" strike="noStrike" kern="0" cap="none" spc="0" normalizeH="0" baseline="0" noProof="0" dirty="0">
                    <a:ln>
                      <a:noFill/>
                    </a:ln>
                    <a:solidFill>
                      <a:prstClr val="white"/>
                    </a:solidFill>
                    <a:effectLst/>
                    <a:uLnTx/>
                    <a:uFillTx/>
                    <a:latin typeface="Segoe UI Semibold" panose="020B0702040204020203" pitchFamily="34" charset="0"/>
                    <a:ea typeface="+mn-ea"/>
                    <a:cs typeface="+mn-cs"/>
                    <a:sym typeface="Segoe UI"/>
                  </a:rPr>
                  <a:t> C#</a:t>
                </a:r>
              </a:p>
              <a:p>
                <a:pPr lvl="0" algn="ctr" defTabSz="914114">
                  <a:defRPr/>
                </a:pPr>
                <a:r>
                  <a:rPr kumimoji="0" lang="en-US" sz="2000" b="1" i="0" u="none" strike="noStrike" kern="0" cap="none" spc="0" normalizeH="0" baseline="0" noProof="0" dirty="0">
                    <a:ln>
                      <a:noFill/>
                    </a:ln>
                    <a:solidFill>
                      <a:prstClr val="white"/>
                    </a:solidFill>
                    <a:effectLst/>
                    <a:uLnTx/>
                    <a:uFillTx/>
                    <a:latin typeface="Segoe UI Semibold" panose="020B0702040204020203" pitchFamily="34" charset="0"/>
                    <a:ea typeface="+mn-ea"/>
                    <a:cs typeface="+mn-cs"/>
                    <a:sym typeface="Segoe UI"/>
                  </a:rPr>
                  <a:t>Business Logic </a:t>
                </a:r>
              </a:p>
            </p:txBody>
          </p:sp>
        </p:grpSp>
        <p:sp>
          <p:nvSpPr>
            <p:cNvPr id="20" name="Rectangle 19">
              <a:extLst>
                <a:ext uri="{FF2B5EF4-FFF2-40B4-BE49-F238E27FC236}">
                  <a16:creationId xmlns:a16="http://schemas.microsoft.com/office/drawing/2014/main" id="{9D6B372F-FCA5-4470-9674-CD5DCFF435DF}"/>
                </a:ext>
              </a:extLst>
            </p:cNvPr>
            <p:cNvSpPr/>
            <p:nvPr/>
          </p:nvSpPr>
          <p:spPr bwMode="auto">
            <a:xfrm>
              <a:off x="2876296" y="3480910"/>
              <a:ext cx="6483528" cy="706284"/>
            </a:xfrm>
            <a:prstGeom prst="rect">
              <a:avLst/>
            </a:prstGeom>
            <a:solidFill>
              <a:srgbClr val="3498D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sp>
        <p:nvSpPr>
          <p:cNvPr id="18" name="TextBox 37">
            <a:extLst>
              <a:ext uri="{FF2B5EF4-FFF2-40B4-BE49-F238E27FC236}">
                <a16:creationId xmlns:a16="http://schemas.microsoft.com/office/drawing/2014/main" id="{C79BB08C-9247-48EA-A179-A91306E7C4C4}"/>
              </a:ext>
            </a:extLst>
          </p:cNvPr>
          <p:cNvSpPr txBox="1"/>
          <p:nvPr/>
        </p:nvSpPr>
        <p:spPr>
          <a:xfrm>
            <a:off x="4609182" y="4031476"/>
            <a:ext cx="2973635" cy="627864"/>
          </a:xfrm>
          <a:prstGeom prst="rect">
            <a:avLst/>
          </a:prstGeom>
          <a:noFill/>
        </p:spPr>
        <p:txBody>
          <a:bodyPr wrap="none" lIns="182880" tIns="146304" rIns="182880" bIns="14630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0000"/>
              </a:lnSpc>
              <a:spcAft>
                <a:spcPts val="600"/>
              </a:spcAft>
            </a:pPr>
            <a:r>
              <a:rPr lang="en-US" sz="2400" dirty="0">
                <a:solidFill>
                  <a:schemeClr val="bg1"/>
                </a:solidFill>
              </a:rPr>
              <a:t>Xamarin.Forms - UI</a:t>
            </a:r>
          </a:p>
        </p:txBody>
      </p:sp>
      <p:sp>
        <p:nvSpPr>
          <p:cNvPr id="45" name="TextBox 33">
            <a:extLst>
              <a:ext uri="{FF2B5EF4-FFF2-40B4-BE49-F238E27FC236}">
                <a16:creationId xmlns:a16="http://schemas.microsoft.com/office/drawing/2014/main" id="{E3B55163-39CF-4A63-9AAA-4FD1F8046E70}"/>
              </a:ext>
            </a:extLst>
          </p:cNvPr>
          <p:cNvSpPr txBox="1"/>
          <p:nvPr/>
        </p:nvSpPr>
        <p:spPr>
          <a:xfrm>
            <a:off x="5725384" y="3417528"/>
            <a:ext cx="741229" cy="637097"/>
          </a:xfrm>
          <a:prstGeom prst="rect">
            <a:avLst/>
          </a:prstGeom>
          <a:noFill/>
        </p:spPr>
        <p:txBody>
          <a:bodyPr wrap="none" lIns="182880" tIns="146304" rIns="182880" bIns="14630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0000"/>
              </a:lnSpc>
              <a:spcAft>
                <a:spcPts val="600"/>
              </a:spcAft>
            </a:pPr>
            <a:r>
              <a:rPr lang="en-US" sz="2400" dirty="0">
                <a:solidFill>
                  <a:schemeClr val="bg1"/>
                </a:solidFill>
                <a:latin typeface="Myanmar Text" panose="020B0502040204020203" pitchFamily="34" charset="0"/>
                <a:cs typeface="Myanmar Text" panose="020B0502040204020203" pitchFamily="34" charset="0"/>
              </a:rPr>
              <a:t>C#</a:t>
            </a:r>
          </a:p>
        </p:txBody>
      </p:sp>
      <p:sp>
        <p:nvSpPr>
          <p:cNvPr id="46" name="TextBox 33">
            <a:extLst>
              <a:ext uri="{FF2B5EF4-FFF2-40B4-BE49-F238E27FC236}">
                <a16:creationId xmlns:a16="http://schemas.microsoft.com/office/drawing/2014/main" id="{E3B55163-39CF-4A63-9AAA-4FD1F8046E70}"/>
              </a:ext>
            </a:extLst>
          </p:cNvPr>
          <p:cNvSpPr txBox="1"/>
          <p:nvPr/>
        </p:nvSpPr>
        <p:spPr>
          <a:xfrm>
            <a:off x="3454229" y="3338447"/>
            <a:ext cx="741229" cy="637097"/>
          </a:xfrm>
          <a:prstGeom prst="rect">
            <a:avLst/>
          </a:prstGeom>
          <a:noFill/>
        </p:spPr>
        <p:txBody>
          <a:bodyPr wrap="none" lIns="182880" tIns="146304" rIns="182880" bIns="14630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0000"/>
              </a:lnSpc>
              <a:spcAft>
                <a:spcPts val="600"/>
              </a:spcAft>
            </a:pPr>
            <a:r>
              <a:rPr lang="en-US" sz="2400" dirty="0">
                <a:solidFill>
                  <a:schemeClr val="bg1"/>
                </a:solidFill>
                <a:latin typeface="Myanmar Text" panose="020B0502040204020203" pitchFamily="34" charset="0"/>
                <a:cs typeface="Myanmar Text" panose="020B0502040204020203" pitchFamily="34" charset="0"/>
              </a:rPr>
              <a:t>C#</a:t>
            </a:r>
          </a:p>
        </p:txBody>
      </p:sp>
      <p:sp>
        <p:nvSpPr>
          <p:cNvPr id="47" name="TextBox 33">
            <a:extLst>
              <a:ext uri="{FF2B5EF4-FFF2-40B4-BE49-F238E27FC236}">
                <a16:creationId xmlns:a16="http://schemas.microsoft.com/office/drawing/2014/main" id="{E3B55163-39CF-4A63-9AAA-4FD1F8046E70}"/>
              </a:ext>
            </a:extLst>
          </p:cNvPr>
          <p:cNvSpPr txBox="1"/>
          <p:nvPr/>
        </p:nvSpPr>
        <p:spPr>
          <a:xfrm>
            <a:off x="7834015" y="3432269"/>
            <a:ext cx="741229" cy="637097"/>
          </a:xfrm>
          <a:prstGeom prst="rect">
            <a:avLst/>
          </a:prstGeom>
          <a:noFill/>
        </p:spPr>
        <p:txBody>
          <a:bodyPr wrap="none" lIns="182880" tIns="146304" rIns="182880" bIns="14630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0000"/>
              </a:lnSpc>
              <a:spcAft>
                <a:spcPts val="600"/>
              </a:spcAft>
            </a:pPr>
            <a:r>
              <a:rPr lang="en-US" sz="2400" dirty="0">
                <a:solidFill>
                  <a:schemeClr val="bg1"/>
                </a:solidFill>
                <a:latin typeface="Myanmar Text" panose="020B0502040204020203" pitchFamily="34" charset="0"/>
                <a:cs typeface="Myanmar Text" panose="020B0502040204020203" pitchFamily="34" charset="0"/>
              </a:rPr>
              <a:t>C#</a:t>
            </a:r>
          </a:p>
        </p:txBody>
      </p:sp>
    </p:spTree>
    <p:extLst>
      <p:ext uri="{BB962C8B-B14F-4D97-AF65-F5344CB8AC3E}">
        <p14:creationId xmlns:p14="http://schemas.microsoft.com/office/powerpoint/2010/main" val="13367713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8D4259D-8C17-44F3-B56A-9FF6010F5959}"/>
              </a:ext>
            </a:extLst>
          </p:cNvPr>
          <p:cNvSpPr/>
          <p:nvPr/>
        </p:nvSpPr>
        <p:spPr>
          <a:xfrm>
            <a:off x="462013" y="1401938"/>
            <a:ext cx="10755087" cy="1815882"/>
          </a:xfrm>
          <a:prstGeom prst="rect">
            <a:avLst/>
          </a:prstGeom>
        </p:spPr>
        <p:txBody>
          <a:bodyPr wrap="square">
            <a:spAutoFit/>
          </a:bodyPr>
          <a:lstStyle/>
          <a:p>
            <a:r>
              <a:rPr lang="en-US" sz="2800" b="1" dirty="0">
                <a:latin typeface="Myanmar Text" panose="020B0502040204020203" pitchFamily="34" charset="0"/>
                <a:cs typeface="Myanmar Text" panose="020B0502040204020203" pitchFamily="34" charset="0"/>
              </a:rPr>
              <a:t>Xamarin extends .NET</a:t>
            </a:r>
          </a:p>
          <a:p>
            <a:r>
              <a:rPr lang="en-US" sz="2800" dirty="0">
                <a:solidFill>
                  <a:schemeClr val="tx2"/>
                </a:solidFill>
                <a:latin typeface="Myanmar Text" panose="020B0502040204020203" pitchFamily="34" charset="0"/>
                <a:cs typeface="Myanmar Text" panose="020B0502040204020203" pitchFamily="34" charset="0"/>
              </a:rPr>
              <a:t>Xamarin extends the .NET platform with tools and libraries specifically for building apps on iOS, Android, macOS, and more</a:t>
            </a:r>
          </a:p>
          <a:p>
            <a:endParaRPr lang="en-US" sz="2800" dirty="0">
              <a:solidFill>
                <a:schemeClr val="tx2"/>
              </a:solidFill>
              <a:latin typeface="Myanmar Text" panose="020B0502040204020203" pitchFamily="34" charset="0"/>
              <a:cs typeface="Myanmar Text" panose="020B0502040204020203" pitchFamily="34" charset="0"/>
            </a:endParaRPr>
          </a:p>
        </p:txBody>
      </p:sp>
      <p:sp>
        <p:nvSpPr>
          <p:cNvPr id="9" name="Rectangle 8">
            <a:extLst>
              <a:ext uri="{FF2B5EF4-FFF2-40B4-BE49-F238E27FC236}">
                <a16:creationId xmlns:a16="http://schemas.microsoft.com/office/drawing/2014/main" id="{B69437D7-D31D-48FC-B1D5-6955BA7FA6BB}"/>
              </a:ext>
            </a:extLst>
          </p:cNvPr>
          <p:cNvSpPr/>
          <p:nvPr/>
        </p:nvSpPr>
        <p:spPr>
          <a:xfrm>
            <a:off x="4655914" y="3716577"/>
            <a:ext cx="7320643" cy="1815882"/>
          </a:xfrm>
          <a:prstGeom prst="rect">
            <a:avLst/>
          </a:prstGeom>
        </p:spPr>
        <p:txBody>
          <a:bodyPr wrap="square">
            <a:spAutoFit/>
          </a:bodyPr>
          <a:lstStyle/>
          <a:p>
            <a:r>
              <a:rPr lang="en-US" sz="2800" b="1" dirty="0">
                <a:latin typeface="Myanmar Text" panose="020B0502040204020203" pitchFamily="34" charset="0"/>
                <a:cs typeface="Myanmar Text" panose="020B0502040204020203" pitchFamily="34" charset="0"/>
              </a:rPr>
              <a:t>Xamarin.Forms </a:t>
            </a:r>
            <a:r>
              <a:rPr lang="en-US" sz="2800" dirty="0">
                <a:solidFill>
                  <a:schemeClr val="tx2"/>
                </a:solidFill>
                <a:latin typeface="Myanmar Text" panose="020B0502040204020203" pitchFamily="34" charset="0"/>
                <a:cs typeface="Myanmar Text" panose="020B0502040204020203" pitchFamily="34" charset="0"/>
              </a:rPr>
              <a:t>is a feature of  Xamarin and is more than just a cross-platform UI library, it is a full application framework that includes everything you need to build </a:t>
            </a:r>
            <a:r>
              <a:rPr lang="en-US" sz="2800" dirty="0">
                <a:latin typeface="Myanmar Text" panose="020B0502040204020203" pitchFamily="34" charset="0"/>
                <a:cs typeface="Myanmar Text" panose="020B0502040204020203" pitchFamily="34" charset="0"/>
              </a:rPr>
              <a:t>mobile apps</a:t>
            </a:r>
            <a:r>
              <a:rPr lang="en-US" sz="2800" dirty="0">
                <a:solidFill>
                  <a:schemeClr val="tx2"/>
                </a:solidFill>
                <a:latin typeface="Myanmar Text" panose="020B0502040204020203" pitchFamily="34" charset="0"/>
                <a:cs typeface="Myanmar Text" panose="020B0502040204020203" pitchFamily="34" charset="0"/>
              </a:rPr>
              <a:t>.</a:t>
            </a:r>
          </a:p>
        </p:txBody>
      </p:sp>
      <p:sp>
        <p:nvSpPr>
          <p:cNvPr id="6" name="Title 5">
            <a:extLst>
              <a:ext uri="{FF2B5EF4-FFF2-40B4-BE49-F238E27FC236}">
                <a16:creationId xmlns:a16="http://schemas.microsoft.com/office/drawing/2014/main" id="{C6AFEF68-9CC7-4222-8732-FC0562246FAA}"/>
              </a:ext>
            </a:extLst>
          </p:cNvPr>
          <p:cNvSpPr>
            <a:spLocks noGrp="1"/>
          </p:cNvSpPr>
          <p:nvPr>
            <p:ph type="title"/>
          </p:nvPr>
        </p:nvSpPr>
        <p:spPr/>
        <p:txBody>
          <a:bodyPr/>
          <a:lstStyle/>
          <a:p>
            <a:r>
              <a:rPr lang="en-US" dirty="0"/>
              <a:t>Xamarin</a:t>
            </a:r>
          </a:p>
        </p:txBody>
      </p:sp>
      <p:pic>
        <p:nvPicPr>
          <p:cNvPr id="8" name="Picture 7">
            <a:extLst>
              <a:ext uri="{FF2B5EF4-FFF2-40B4-BE49-F238E27FC236}">
                <a16:creationId xmlns:a16="http://schemas.microsoft.com/office/drawing/2014/main" id="{1DCF475F-B58B-4102-8A3A-862944B3FF8B}"/>
              </a:ext>
            </a:extLst>
          </p:cNvPr>
          <p:cNvPicPr>
            <a:picLocks noChangeAspect="1"/>
          </p:cNvPicPr>
          <p:nvPr/>
        </p:nvPicPr>
        <p:blipFill>
          <a:blip r:embed="rId3"/>
          <a:stretch>
            <a:fillRect/>
          </a:stretch>
        </p:blipFill>
        <p:spPr>
          <a:xfrm>
            <a:off x="462013" y="3716577"/>
            <a:ext cx="4035686" cy="2096161"/>
          </a:xfrm>
          <a:prstGeom prst="rect">
            <a:avLst/>
          </a:prstGeom>
        </p:spPr>
      </p:pic>
    </p:spTree>
    <p:extLst>
      <p:ext uri="{BB962C8B-B14F-4D97-AF65-F5344CB8AC3E}">
        <p14:creationId xmlns:p14="http://schemas.microsoft.com/office/powerpoint/2010/main" val="1108877457"/>
      </p:ext>
    </p:extLst>
  </p:cSld>
  <p:clrMapOvr>
    <a:masterClrMapping/>
  </p:clrMapOvr>
</p:sld>
</file>

<file path=ppt/theme/theme1.xml><?xml version="1.0" encoding="utf-8"?>
<a:theme xmlns:a="http://schemas.openxmlformats.org/drawingml/2006/main" name="Codegen Theme">
  <a:themeElements>
    <a:clrScheme name="Custom 6">
      <a:dk1>
        <a:srgbClr val="C00000"/>
      </a:dk1>
      <a:lt1>
        <a:srgbClr val="FFFFFF"/>
      </a:lt1>
      <a:dk2>
        <a:srgbClr val="14181B"/>
      </a:dk2>
      <a:lt2>
        <a:srgbClr val="ECEFF1"/>
      </a:lt2>
      <a:accent1>
        <a:srgbClr val="14181B"/>
      </a:accent1>
      <a:accent2>
        <a:srgbClr val="C00000"/>
      </a:accent2>
      <a:accent3>
        <a:srgbClr val="600000"/>
      </a:accent3>
      <a:accent4>
        <a:srgbClr val="FFFFFF"/>
      </a:accent4>
      <a:accent5>
        <a:srgbClr val="FF89C4"/>
      </a:accent5>
      <a:accent6>
        <a:srgbClr val="CF79FF"/>
      </a:accent6>
      <a:hlink>
        <a:srgbClr val="C55DFF"/>
      </a:hlink>
      <a:folHlink>
        <a:srgbClr val="A100FA"/>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TotalTime>
  <Words>2691</Words>
  <Application>Microsoft Office PowerPoint</Application>
  <PresentationFormat>Widescreen</PresentationFormat>
  <Paragraphs>248</Paragraphs>
  <Slides>40</Slides>
  <Notes>23</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40</vt:i4>
      </vt:variant>
    </vt:vector>
  </HeadingPairs>
  <TitlesOfParts>
    <vt:vector size="52" baseType="lpstr">
      <vt:lpstr>MS Gothic</vt:lpstr>
      <vt:lpstr>Arial</vt:lpstr>
      <vt:lpstr>Calibri</vt:lpstr>
      <vt:lpstr>Calibri Light</vt:lpstr>
      <vt:lpstr>Myanmar Text</vt:lpstr>
      <vt:lpstr>Open Sans</vt:lpstr>
      <vt:lpstr>Segoe UI</vt:lpstr>
      <vt:lpstr>Segoe UI Light</vt:lpstr>
      <vt:lpstr>Segoe UI Semibold</vt:lpstr>
      <vt:lpstr>Segoe UI Semilight</vt:lpstr>
      <vt:lpstr>Wingdings</vt:lpstr>
      <vt:lpstr>Codegen Theme</vt:lpstr>
      <vt:lpstr>Cross-platform mobile application with Xamarin.Forms and  Integration with Azure DevOps </vt:lpstr>
      <vt:lpstr>PowerPoint Presentation</vt:lpstr>
      <vt:lpstr>What is Xamarin?</vt:lpstr>
      <vt:lpstr>PowerPoint Presentation</vt:lpstr>
      <vt:lpstr>PowerPoint Presentation</vt:lpstr>
      <vt:lpstr>What is Xamarin.Forms?</vt:lpstr>
      <vt:lpstr>PowerPoint Presentation</vt:lpstr>
      <vt:lpstr>PowerPoint Presentation</vt:lpstr>
      <vt:lpstr>Xamarin</vt:lpstr>
      <vt:lpstr>PowerPoint Presentation</vt:lpstr>
      <vt:lpstr>PowerPoint Presentation</vt:lpstr>
      <vt:lpstr>PowerPoint Presentation</vt:lpstr>
      <vt:lpstr>Visual Studio 2019 IntelliCode </vt:lpstr>
      <vt:lpstr>PowerPoint Presentation</vt:lpstr>
      <vt:lpstr>Declarative User Interface or not</vt:lpstr>
      <vt:lpstr>Model-View-ViewModel (MVVM) </vt:lpstr>
      <vt:lpstr>Access native platform features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Integration with Azure DevOps</vt:lpstr>
      <vt:lpstr>Connect your app</vt:lpstr>
      <vt:lpstr>Connect your app - GitHub</vt:lpstr>
      <vt:lpstr>PowerPoint Presentation</vt:lpstr>
      <vt:lpstr>Basic android  and iOS pipelines</vt:lpstr>
      <vt:lpstr>Run UI Tests on Appcenter Test Cloud</vt:lpstr>
      <vt:lpstr> Add UI Tests to DevOps using AppCenter</vt:lpstr>
      <vt:lpstr>App Center Test Cloud Reports</vt:lpstr>
      <vt:lpstr>Cloud Mobile App Architecture</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Cross-platform mobile application with Xamarin.Forms and  Integration with Azure DevOps </dc:title>
  <dc:creator>Codrina Merigo</dc:creator>
  <cp:lastModifiedBy>Codrina Merigo</cp:lastModifiedBy>
  <cp:revision>5</cp:revision>
  <dcterms:created xsi:type="dcterms:W3CDTF">2021-03-08T20:40:23Z</dcterms:created>
  <dcterms:modified xsi:type="dcterms:W3CDTF">2021-03-09T11:33:37Z</dcterms:modified>
</cp:coreProperties>
</file>